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88"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90"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9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9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9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10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7"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109"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0"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11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5"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117"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8"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9"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0"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1"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2"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90000"/>
              </a:lnSpc>
            </a:pPr>
            <a:r>
              <a:rPr b="0" lang="en-US" sz="6000" spc="-1" strike="noStrike">
                <a:solidFill>
                  <a:srgbClr val="000000"/>
                </a:solidFill>
                <a:latin typeface="Calibri Light"/>
              </a:rPr>
              <a:t>Click to edit Master title style</a:t>
            </a:r>
            <a:endParaRPr b="0" lang="en-US"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p>
            <a:pPr>
              <a:lnSpc>
                <a:spcPct val="100000"/>
              </a:lnSpc>
            </a:pPr>
            <a:fld id="{A0F98697-0677-4F79-A473-90FB1C2AFA23}" type="datetime">
              <a:rPr b="0" lang="en-GB" sz="1200" spc="-1" strike="noStrike">
                <a:solidFill>
                  <a:srgbClr val="8b8b8b"/>
                </a:solidFill>
                <a:latin typeface="Calibri"/>
              </a:rPr>
              <a:t>01/04/20</a:t>
            </a:fld>
            <a:endParaRPr b="0" lang="en-GB"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b="0" lang="en-GB"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91030C38-35EB-40FD-A88F-6DB69D2B4756}" type="slidenum">
              <a:rPr b="0" lang="en-GB" sz="1200" spc="-1" strike="noStrike">
                <a:solidFill>
                  <a:srgbClr val="8b8b8b"/>
                </a:solidFill>
                <a:latin typeface="Calibri"/>
              </a:rPr>
              <a:t>&lt;number&gt;</a:t>
            </a:fld>
            <a:endParaRPr b="0" lang="en-GB"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p>
            <a:pPr>
              <a:lnSpc>
                <a:spcPct val="100000"/>
              </a:lnSpc>
            </a:pPr>
            <a:fld id="{54FEA921-E808-4945-B60B-EBE5BACD4D49}" type="datetime">
              <a:rPr b="0" lang="en-GB" sz="1200" spc="-1" strike="noStrike">
                <a:solidFill>
                  <a:srgbClr val="8b8b8b"/>
                </a:solidFill>
                <a:latin typeface="Calibri"/>
              </a:rPr>
              <a:t>01/04/20</a:t>
            </a:fld>
            <a:endParaRPr b="0" lang="en-GB"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p>
            <a:endParaRPr b="0" lang="en-GB"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p>
            <a:pPr algn="r">
              <a:lnSpc>
                <a:spcPct val="100000"/>
              </a:lnSpc>
            </a:pPr>
            <a:fld id="{7092C3AD-28E2-4A4A-9C4C-FF57767C1697}" type="slidenum">
              <a:rPr b="0" lang="en-GB" sz="1200" spc="-1" strike="noStrike">
                <a:solidFill>
                  <a:srgbClr val="8b8b8b"/>
                </a:solidFill>
                <a:latin typeface="Calibri"/>
              </a:rPr>
              <a:t>&lt;number&gt;</a:t>
            </a:fld>
            <a:endParaRPr b="0" lang="en-GB"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838080" y="6356520"/>
            <a:ext cx="2742840" cy="364680"/>
          </a:xfrm>
          <a:prstGeom prst="rect">
            <a:avLst/>
          </a:prstGeom>
        </p:spPr>
        <p:txBody>
          <a:bodyPr anchor="ctr"/>
          <a:p>
            <a:pPr>
              <a:lnSpc>
                <a:spcPct val="100000"/>
              </a:lnSpc>
            </a:pPr>
            <a:fld id="{83FE86DF-81CF-4AE8-AE78-76FC610739DE}" type="datetime">
              <a:rPr b="0" lang="en-GB" sz="1200" spc="-1" strike="noStrike">
                <a:solidFill>
                  <a:srgbClr val="8b8b8b"/>
                </a:solidFill>
                <a:latin typeface="Calibri"/>
              </a:rPr>
              <a:t>01/04/20</a:t>
            </a:fld>
            <a:endParaRPr b="0" lang="en-GB" sz="1200" spc="-1" strike="noStrike">
              <a:latin typeface="Times New Roman"/>
            </a:endParaRPr>
          </a:p>
        </p:txBody>
      </p:sp>
      <p:sp>
        <p:nvSpPr>
          <p:cNvPr id="83" name="PlaceHolder 2"/>
          <p:cNvSpPr>
            <a:spLocks noGrp="1"/>
          </p:cNvSpPr>
          <p:nvPr>
            <p:ph type="ftr"/>
          </p:nvPr>
        </p:nvSpPr>
        <p:spPr>
          <a:xfrm>
            <a:off x="4038480" y="6356520"/>
            <a:ext cx="4114440" cy="364680"/>
          </a:xfrm>
          <a:prstGeom prst="rect">
            <a:avLst/>
          </a:prstGeom>
        </p:spPr>
        <p:txBody>
          <a:bodyPr anchor="ctr"/>
          <a:p>
            <a:endParaRPr b="0" lang="en-GB" sz="2400" spc="-1" strike="noStrike">
              <a:latin typeface="Times New Roman"/>
            </a:endParaRPr>
          </a:p>
        </p:txBody>
      </p:sp>
      <p:sp>
        <p:nvSpPr>
          <p:cNvPr id="84" name="PlaceHolder 3"/>
          <p:cNvSpPr>
            <a:spLocks noGrp="1"/>
          </p:cNvSpPr>
          <p:nvPr>
            <p:ph type="sldNum"/>
          </p:nvPr>
        </p:nvSpPr>
        <p:spPr>
          <a:xfrm>
            <a:off x="8610480" y="6356520"/>
            <a:ext cx="2742840" cy="364680"/>
          </a:xfrm>
          <a:prstGeom prst="rect">
            <a:avLst/>
          </a:prstGeom>
        </p:spPr>
        <p:txBody>
          <a:bodyPr anchor="ctr"/>
          <a:p>
            <a:pPr algn="r">
              <a:lnSpc>
                <a:spcPct val="100000"/>
              </a:lnSpc>
            </a:pPr>
            <a:fld id="{8A6E3BF3-36CF-4BB0-8126-8D864EDFC41C}" type="slidenum">
              <a:rPr b="0" lang="en-GB" sz="1200" spc="-1" strike="noStrike">
                <a:solidFill>
                  <a:srgbClr val="8b8b8b"/>
                </a:solidFill>
                <a:latin typeface="Calibri"/>
              </a:rPr>
              <a:t>&lt;number&gt;</a:t>
            </a:fld>
            <a:endParaRPr b="0" lang="en-GB" sz="1200" spc="-1" strike="noStrike">
              <a:latin typeface="Times New Roman"/>
            </a:endParaRPr>
          </a:p>
        </p:txBody>
      </p:sp>
      <p:sp>
        <p:nvSpPr>
          <p:cNvPr id="85" name="PlaceHolder 4"/>
          <p:cNvSpPr>
            <a:spLocks noGrp="1"/>
          </p:cNvSpPr>
          <p:nvPr>
            <p:ph type="title"/>
          </p:nvPr>
        </p:nvSpPr>
        <p:spPr>
          <a:xfrm>
            <a:off x="609480" y="273600"/>
            <a:ext cx="10972440" cy="1144800"/>
          </a:xfrm>
          <a:prstGeom prst="rect">
            <a:avLst/>
          </a:prstGeom>
        </p:spPr>
        <p:txBody>
          <a:bodyPr lIns="0" rIns="0" tIns="0" bIns="0" anchor="ct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8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23" name="CustomShape 1"/>
          <p:cNvSpPr/>
          <p:nvPr/>
        </p:nvSpPr>
        <p:spPr>
          <a:xfrm>
            <a:off x="0" y="0"/>
            <a:ext cx="1219176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124" name="Picture 4" descr=""/>
          <p:cNvPicPr/>
          <p:nvPr/>
        </p:nvPicPr>
        <p:blipFill>
          <a:blip r:embed="rId1"/>
          <a:srcRect l="445" t="0" r="0" b="0"/>
          <a:stretch/>
        </p:blipFill>
        <p:spPr>
          <a:xfrm>
            <a:off x="0" y="0"/>
            <a:ext cx="12191760" cy="6857640"/>
          </a:xfrm>
          <a:prstGeom prst="rect">
            <a:avLst/>
          </a:prstGeom>
          <a:ln>
            <a:noFill/>
          </a:ln>
        </p:spPr>
      </p:pic>
      <p:sp>
        <p:nvSpPr>
          <p:cNvPr id="125" name="TextShape 2"/>
          <p:cNvSpPr txBox="1"/>
          <p:nvPr/>
        </p:nvSpPr>
        <p:spPr>
          <a:xfrm>
            <a:off x="1523880" y="1122480"/>
            <a:ext cx="9143640" cy="2900160"/>
          </a:xfrm>
          <a:prstGeom prst="rect">
            <a:avLst/>
          </a:prstGeom>
          <a:noFill/>
          <a:ln>
            <a:noFill/>
          </a:ln>
        </p:spPr>
        <p:txBody>
          <a:bodyPr anchor="b"/>
          <a:p>
            <a:pPr algn="ctr">
              <a:lnSpc>
                <a:spcPct val="90000"/>
              </a:lnSpc>
            </a:pPr>
            <a:r>
              <a:rPr b="0" lang="en-US" sz="6000" spc="-1" strike="noStrike">
                <a:solidFill>
                  <a:srgbClr val="ffffff"/>
                </a:solidFill>
                <a:latin typeface="Calibri Light"/>
              </a:rPr>
              <a:t>Deforestation</a:t>
            </a:r>
            <a:endParaRPr b="0" lang="en-US" sz="6000" spc="-1" strike="noStrike">
              <a:solidFill>
                <a:srgbClr val="000000"/>
              </a:solidFill>
              <a:latin typeface="Calibri"/>
            </a:endParaRPr>
          </a:p>
        </p:txBody>
      </p:sp>
      <p:sp>
        <p:nvSpPr>
          <p:cNvPr id="126" name="TextShape 3"/>
          <p:cNvSpPr txBox="1"/>
          <p:nvPr/>
        </p:nvSpPr>
        <p:spPr>
          <a:xfrm>
            <a:off x="1523880" y="4159440"/>
            <a:ext cx="9143640" cy="1098000"/>
          </a:xfrm>
          <a:prstGeom prst="rect">
            <a:avLst/>
          </a:prstGeom>
          <a:noFill/>
          <a:ln>
            <a:noFill/>
          </a:ln>
        </p:spPr>
        <p:txBody>
          <a:bodyPr/>
          <a:p>
            <a:pPr algn="ctr">
              <a:lnSpc>
                <a:spcPct val="90000"/>
              </a:lnSpc>
              <a:spcBef>
                <a:spcPts val="1001"/>
              </a:spcBef>
            </a:pPr>
            <a:r>
              <a:rPr b="0" lang="en-GB" sz="2400" spc="-1" strike="noStrike">
                <a:solidFill>
                  <a:srgbClr val="ffffff"/>
                </a:solidFill>
                <a:latin typeface="Calibri"/>
              </a:rPr>
              <a:t>By Magdalena Kantorowicz </a:t>
            </a:r>
            <a:endParaRPr b="0" lang="en-GB" sz="2400" spc="-1" strike="noStrike">
              <a:latin typeface="Arial"/>
            </a:endParaRPr>
          </a:p>
        </p:txBody>
      </p:sp>
    </p:spTree>
  </p:cSld>
  <mc:AlternateContent>
    <mc:Choice Requires="p14">
      <p:transition spd="slow" p14:dur="1200">
        <p14:prism/>
      </p:transition>
    </mc:Choice>
    <mc:Fallback>
      <p:transition spd="slow">
        <p:fade/>
      </p:transition>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27" name="CustomShape 1"/>
          <p:cNvSpPr/>
          <p:nvPr/>
        </p:nvSpPr>
        <p:spPr>
          <a:xfrm>
            <a:off x="0" y="0"/>
            <a:ext cx="1219176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128" name="Picture 6" descr=""/>
          <p:cNvPicPr/>
          <p:nvPr/>
        </p:nvPicPr>
        <p:blipFill>
          <a:blip r:embed="rId1"/>
          <a:srcRect l="0" t="15630" r="0" b="8356"/>
          <a:stretch/>
        </p:blipFill>
        <p:spPr>
          <a:xfrm>
            <a:off x="0" y="0"/>
            <a:ext cx="12191760" cy="6857640"/>
          </a:xfrm>
          <a:prstGeom prst="rect">
            <a:avLst/>
          </a:prstGeom>
          <a:ln>
            <a:noFill/>
          </a:ln>
        </p:spPr>
      </p:pic>
      <p:sp>
        <p:nvSpPr>
          <p:cNvPr id="129" name="TextShape 2"/>
          <p:cNvSpPr txBox="1"/>
          <p:nvPr/>
        </p:nvSpPr>
        <p:spPr>
          <a:xfrm>
            <a:off x="838080" y="365040"/>
            <a:ext cx="10515240" cy="1325160"/>
          </a:xfrm>
          <a:prstGeom prst="rect">
            <a:avLst/>
          </a:prstGeom>
          <a:noFill/>
          <a:ln>
            <a:noFill/>
          </a:ln>
        </p:spPr>
        <p:txBody>
          <a:bodyPr anchor="ctr">
            <a:normAutofit/>
          </a:bodyPr>
          <a:p>
            <a:pPr>
              <a:lnSpc>
                <a:spcPct val="90000"/>
              </a:lnSpc>
            </a:pPr>
            <a:r>
              <a:rPr b="0" lang="en-US" sz="4400" spc="-1" strike="noStrike">
                <a:solidFill>
                  <a:srgbClr val="ffffff"/>
                </a:solidFill>
                <a:latin typeface="Calibri Light"/>
              </a:rPr>
              <a:t>What is deforestation.</a:t>
            </a:r>
            <a:endParaRPr b="0" lang="en-US" sz="4400" spc="-1" strike="noStrike">
              <a:solidFill>
                <a:srgbClr val="000000"/>
              </a:solidFill>
              <a:latin typeface="Calibri"/>
            </a:endParaRPr>
          </a:p>
        </p:txBody>
      </p:sp>
      <p:sp>
        <p:nvSpPr>
          <p:cNvPr id="130" name="TextShape 3"/>
          <p:cNvSpPr txBox="1"/>
          <p:nvPr/>
        </p:nvSpPr>
        <p:spPr>
          <a:xfrm>
            <a:off x="838080" y="1825560"/>
            <a:ext cx="10515240" cy="1325160"/>
          </a:xfrm>
          <a:prstGeom prst="rect">
            <a:avLst/>
          </a:prstGeom>
          <a:noFill/>
          <a:ln>
            <a:noFill/>
          </a:ln>
        </p:spPr>
        <p:txBody>
          <a:bodyPr/>
          <a:p>
            <a:pPr>
              <a:lnSpc>
                <a:spcPct val="90000"/>
              </a:lnSpc>
              <a:spcBef>
                <a:spcPts val="1001"/>
              </a:spcBef>
            </a:pPr>
            <a:r>
              <a:rPr b="0" lang="en-US" sz="2800" spc="-1" strike="noStrike">
                <a:solidFill>
                  <a:srgbClr val="ffffff"/>
                </a:solidFill>
                <a:latin typeface="Calibri"/>
              </a:rPr>
              <a:t>well deforestation is cuting down trees and making other things just like recycling another word for trees is wood and from wood we make all kinds of things for example we can make</a:t>
            </a:r>
            <a:endParaRPr b="0" lang="en-US" sz="2800" spc="-1" strike="noStrike">
              <a:solidFill>
                <a:srgbClr val="000000"/>
              </a:solidFill>
              <a:latin typeface="Calibri"/>
            </a:endParaRPr>
          </a:p>
        </p:txBody>
      </p:sp>
      <p:sp>
        <p:nvSpPr>
          <p:cNvPr id="131" name="CustomShape 4"/>
          <p:cNvSpPr/>
          <p:nvPr/>
        </p:nvSpPr>
        <p:spPr>
          <a:xfrm>
            <a:off x="838080" y="3319560"/>
            <a:ext cx="10026000" cy="2649960"/>
          </a:xfrm>
          <a:prstGeom prst="rect">
            <a:avLst/>
          </a:prstGeom>
          <a:noFill/>
          <a:ln>
            <a:noFill/>
          </a:ln>
        </p:spPr>
        <p:style>
          <a:lnRef idx="0"/>
          <a:fillRef idx="0"/>
          <a:effectRef idx="0"/>
          <a:fontRef idx="minor"/>
        </p:style>
        <p:txBody>
          <a:bodyPr lIns="90000" rIns="90000" tIns="45000" bIns="45000"/>
          <a:p>
            <a:pPr>
              <a:lnSpc>
                <a:spcPct val="100000"/>
              </a:lnSpc>
            </a:pPr>
            <a:r>
              <a:rPr b="0" lang="en-GB" sz="2400" spc="-1" strike="noStrike">
                <a:solidFill>
                  <a:srgbClr val="ffffff"/>
                </a:solidFill>
                <a:latin typeface="Calibri"/>
              </a:rPr>
              <a:t>Table,chair,desk,candle holderseck,patio,house,shed,chest,jewelry box,lamp base,serving spoon,oars,spatual,hockey sticks,baseball bats,fences,floors,paper,pencil,coat rack,door,wardrobe ,dresser,drums,violin,celo,drum sticks,fire wood,rular,birdhouses,coffin,porch swing,trunk,window frame,chopstick,cane,barrel,dog kennel,shutters thats some of the things that are made of wood .</a:t>
            </a:r>
            <a:endParaRPr b="0" lang="en-GB" sz="2400" spc="-1" strike="noStrike">
              <a:latin typeface="Arial"/>
            </a:endParaRPr>
          </a:p>
        </p:txBody>
      </p:sp>
    </p:spTree>
  </p:cSld>
  <mc:AlternateContent>
    <mc:Choice Requires="p14">
      <p:transition spd="slow" p14:dur="1200">
        <p14:prism/>
      </p:transition>
    </mc:Choice>
    <mc:Fallback>
      <p:transition spd="slow">
        <p:fade/>
      </p:transition>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32" name="CustomShape 1"/>
          <p:cNvSpPr/>
          <p:nvPr/>
        </p:nvSpPr>
        <p:spPr>
          <a:xfrm>
            <a:off x="0" y="0"/>
            <a:ext cx="1219176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133" name="Picture 4" descr=""/>
          <p:cNvPicPr/>
          <p:nvPr/>
        </p:nvPicPr>
        <p:blipFill>
          <a:blip r:embed="rId1"/>
          <a:srcRect l="0" t="0" r="4000" b="0"/>
          <a:stretch/>
        </p:blipFill>
        <p:spPr>
          <a:xfrm>
            <a:off x="0" y="0"/>
            <a:ext cx="12191760" cy="6857640"/>
          </a:xfrm>
          <a:prstGeom prst="rect">
            <a:avLst/>
          </a:prstGeom>
          <a:ln>
            <a:noFill/>
          </a:ln>
        </p:spPr>
      </p:pic>
      <p:sp>
        <p:nvSpPr>
          <p:cNvPr id="134" name="TextShape 2"/>
          <p:cNvSpPr txBox="1"/>
          <p:nvPr/>
        </p:nvSpPr>
        <p:spPr>
          <a:xfrm>
            <a:off x="1060200" y="320760"/>
            <a:ext cx="10515240" cy="1325160"/>
          </a:xfrm>
          <a:prstGeom prst="rect">
            <a:avLst/>
          </a:prstGeom>
          <a:noFill/>
          <a:ln>
            <a:noFill/>
          </a:ln>
        </p:spPr>
        <p:txBody>
          <a:bodyPr anchor="ctr"/>
          <a:p>
            <a:pPr>
              <a:lnSpc>
                <a:spcPct val="90000"/>
              </a:lnSpc>
            </a:pPr>
            <a:r>
              <a:rPr b="0" lang="en-US" sz="4400" spc="-1" strike="noStrike">
                <a:solidFill>
                  <a:srgbClr val="ffffff"/>
                </a:solidFill>
                <a:latin typeface="Calibri Light"/>
              </a:rPr>
              <a:t>Types of deforestation.</a:t>
            </a:r>
            <a:endParaRPr b="0" lang="en-US" sz="4400" spc="-1" strike="noStrike">
              <a:solidFill>
                <a:srgbClr val="000000"/>
              </a:solidFill>
              <a:latin typeface="Calibri"/>
            </a:endParaRPr>
          </a:p>
        </p:txBody>
      </p:sp>
      <p:sp>
        <p:nvSpPr>
          <p:cNvPr id="135" name="TextShape 3"/>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ffffff"/>
              </a:buClr>
              <a:buFont typeface="Arial"/>
              <a:buChar char="•"/>
            </a:pPr>
            <a:r>
              <a:rPr b="0" lang="en-US" sz="2800" spc="-1" strike="noStrike">
                <a:solidFill>
                  <a:srgbClr val="ffffff"/>
                </a:solidFill>
                <a:latin typeface="Calibri"/>
              </a:rPr>
              <a:t>There are two separate kinds of deforestation – clear-cutting and selective logging.Clear-cutting occurs when most or all of an entire area is taken down.While in selective logging,loggers only cut down the the trees that are of use to them.</a:t>
            </a:r>
            <a:endParaRPr b="0" lang="en-US" sz="2800" spc="-1" strike="noStrike">
              <a:solidFill>
                <a:srgbClr val="000000"/>
              </a:solidFill>
              <a:latin typeface="Calibri"/>
            </a:endParaRPr>
          </a:p>
        </p:txBody>
      </p:sp>
    </p:spTree>
  </p:cSld>
  <mc:AlternateContent>
    <mc:Choice Requires="p14">
      <p:transition spd="slow" p14:dur="1200">
        <p14:prism/>
      </p:transition>
    </mc:Choice>
    <mc:Fallback>
      <p:transition spd="slow">
        <p:fade/>
      </p:transition>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36" name="CustomShape 1"/>
          <p:cNvSpPr/>
          <p:nvPr/>
        </p:nvSpPr>
        <p:spPr>
          <a:xfrm>
            <a:off x="0" y="0"/>
            <a:ext cx="1219176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137" name="Picture 4" descr=""/>
          <p:cNvPicPr/>
          <p:nvPr/>
        </p:nvPicPr>
        <p:blipFill>
          <a:blip r:embed="rId1"/>
          <a:srcRect l="0" t="0" r="0" b="12111"/>
          <a:stretch/>
        </p:blipFill>
        <p:spPr>
          <a:xfrm>
            <a:off x="0" y="0"/>
            <a:ext cx="12191760" cy="6857640"/>
          </a:xfrm>
          <a:prstGeom prst="rect">
            <a:avLst/>
          </a:prstGeom>
          <a:ln>
            <a:noFill/>
          </a:ln>
        </p:spPr>
      </p:pic>
      <p:sp>
        <p:nvSpPr>
          <p:cNvPr id="138" name="TextShape 2"/>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ffffff"/>
                </a:solidFill>
                <a:latin typeface="Calibri Light"/>
              </a:rPr>
              <a:t>Effects of defrestation .</a:t>
            </a:r>
            <a:endParaRPr b="0" lang="en-US" sz="4400" spc="-1" strike="noStrike">
              <a:solidFill>
                <a:srgbClr val="000000"/>
              </a:solidFill>
              <a:latin typeface="Calibri"/>
            </a:endParaRPr>
          </a:p>
        </p:txBody>
      </p:sp>
      <p:sp>
        <p:nvSpPr>
          <p:cNvPr id="139" name="TextShape 3"/>
          <p:cNvSpPr txBox="1"/>
          <p:nvPr/>
        </p:nvSpPr>
        <p:spPr>
          <a:xfrm>
            <a:off x="838080" y="1825560"/>
            <a:ext cx="10515240" cy="4350960"/>
          </a:xfrm>
          <a:prstGeom prst="rect">
            <a:avLst/>
          </a:prstGeom>
          <a:noFill/>
          <a:ln>
            <a:noFill/>
          </a:ln>
        </p:spPr>
        <p:txBody>
          <a:bodyPr/>
          <a:p>
            <a:pPr>
              <a:lnSpc>
                <a:spcPct val="90000"/>
              </a:lnSpc>
              <a:spcBef>
                <a:spcPts val="1001"/>
              </a:spcBef>
            </a:pPr>
            <a:r>
              <a:rPr b="0" lang="en-US" sz="2800" spc="-1" strike="noStrike">
                <a:solidFill>
                  <a:srgbClr val="ffffff"/>
                </a:solidFill>
                <a:latin typeface="Calibri"/>
              </a:rPr>
              <a:t>The loss of trees and other vegetation can cause climate change, desertification,soil erosion,fewer crops,flooding ,increased greenhouse gaeses in the atmasphene,and a host of problems for indigenous people.</a:t>
            </a:r>
            <a:endParaRPr b="0" lang="en-US" sz="2800" spc="-1" strike="noStrike">
              <a:solidFill>
                <a:srgbClr val="000000"/>
              </a:solidFill>
              <a:latin typeface="Calibri"/>
            </a:endParaRPr>
          </a:p>
        </p:txBody>
      </p:sp>
    </p:spTree>
  </p:cSld>
  <mc:AlternateContent>
    <mc:Choice Requires="p14">
      <p:transition spd="slow" p14:dur="1200">
        <p14:prism/>
      </p:transition>
    </mc:Choice>
    <mc:Fallback>
      <p:transition spd="slow">
        <p:fade/>
      </p:transition>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2f0d9"/>
        </a:solidFill>
      </p:bgPr>
    </p:bg>
    <p:spTree>
      <p:nvGrpSpPr>
        <p:cNvPr id="1" name=""/>
        <p:cNvGrpSpPr/>
        <p:nvPr/>
      </p:nvGrpSpPr>
      <p:grpSpPr>
        <a:xfrm>
          <a:off x="0" y="0"/>
          <a:ext cx="0" cy="0"/>
          <a:chOff x="0" y="0"/>
          <a:chExt cx="0" cy="0"/>
        </a:xfrm>
      </p:grpSpPr>
      <p:pic>
        <p:nvPicPr>
          <p:cNvPr id="140" name="Picture 25" descr=""/>
          <p:cNvPicPr/>
          <p:nvPr/>
        </p:nvPicPr>
        <p:blipFill>
          <a:blip r:embed="rId1"/>
          <a:stretch/>
        </p:blipFill>
        <p:spPr>
          <a:xfrm>
            <a:off x="9000" y="0"/>
            <a:ext cx="12191760" cy="6867720"/>
          </a:xfrm>
          <a:prstGeom prst="rect">
            <a:avLst/>
          </a:prstGeom>
          <a:ln>
            <a:noFill/>
          </a:ln>
        </p:spPr>
      </p:pic>
      <p:sp>
        <p:nvSpPr>
          <p:cNvPr id="141" name="TextShape 1"/>
          <p:cNvSpPr txBox="1"/>
          <p:nvPr/>
        </p:nvSpPr>
        <p:spPr>
          <a:xfrm>
            <a:off x="838080" y="267480"/>
            <a:ext cx="10515240" cy="1325160"/>
          </a:xfrm>
          <a:prstGeom prst="rect">
            <a:avLst/>
          </a:prstGeom>
          <a:noFill/>
          <a:ln>
            <a:noFill/>
          </a:ln>
        </p:spPr>
        <p:txBody>
          <a:bodyPr anchor="ctr"/>
          <a:p>
            <a:pPr>
              <a:lnSpc>
                <a:spcPct val="90000"/>
              </a:lnSpc>
            </a:pPr>
            <a:r>
              <a:rPr b="0" lang="en-US" sz="4400" spc="-1" strike="noStrike">
                <a:solidFill>
                  <a:srgbClr val="ffffff"/>
                </a:solidFill>
                <a:latin typeface="Calibri Light"/>
              </a:rPr>
              <a:t>How  can we stop deforestation.</a:t>
            </a:r>
            <a:endParaRPr b="0" lang="en-US" sz="4400" spc="-1" strike="noStrike">
              <a:solidFill>
                <a:srgbClr val="000000"/>
              </a:solidFill>
              <a:latin typeface="Calibri"/>
            </a:endParaRPr>
          </a:p>
        </p:txBody>
      </p:sp>
      <p:sp>
        <p:nvSpPr>
          <p:cNvPr id="142" name="TextShape 2"/>
          <p:cNvSpPr txBox="1"/>
          <p:nvPr/>
        </p:nvSpPr>
        <p:spPr>
          <a:xfrm>
            <a:off x="838080" y="1593000"/>
            <a:ext cx="10515240" cy="859320"/>
          </a:xfrm>
          <a:prstGeom prst="rect">
            <a:avLst/>
          </a:prstGeom>
          <a:noFill/>
          <a:ln>
            <a:noFill/>
          </a:ln>
        </p:spPr>
        <p:txBody>
          <a:bodyPr/>
          <a:p>
            <a:pPr>
              <a:lnSpc>
                <a:spcPct val="90000"/>
              </a:lnSpc>
              <a:spcBef>
                <a:spcPts val="1001"/>
              </a:spcBef>
            </a:pPr>
            <a:r>
              <a:rPr b="0" lang="en-US" sz="2800" spc="-1" strike="noStrike">
                <a:solidFill>
                  <a:srgbClr val="ffffff"/>
                </a:solidFill>
                <a:latin typeface="Calibri"/>
              </a:rPr>
              <a:t>You can contribute to the efforts againest deforestation by doing these easy step.</a:t>
            </a:r>
            <a:endParaRPr b="0" lang="en-US" sz="2800" spc="-1" strike="noStrike">
              <a:solidFill>
                <a:srgbClr val="000000"/>
              </a:solidFill>
              <a:latin typeface="Calibri"/>
            </a:endParaRPr>
          </a:p>
        </p:txBody>
      </p:sp>
      <p:sp>
        <p:nvSpPr>
          <p:cNvPr id="143" name="CustomShape 3"/>
          <p:cNvSpPr/>
          <p:nvPr/>
        </p:nvSpPr>
        <p:spPr>
          <a:xfrm>
            <a:off x="838080" y="2517120"/>
            <a:ext cx="1051524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1. Plant a tree where u can.</a:t>
            </a:r>
            <a:endParaRPr b="0" lang="en-GB" sz="1800" spc="-1" strike="noStrike">
              <a:latin typeface="Arial"/>
            </a:endParaRPr>
          </a:p>
        </p:txBody>
      </p:sp>
      <p:sp>
        <p:nvSpPr>
          <p:cNvPr id="144" name="CustomShape 4"/>
          <p:cNvSpPr/>
          <p:nvPr/>
        </p:nvSpPr>
        <p:spPr>
          <a:xfrm>
            <a:off x="838080" y="2971800"/>
            <a:ext cx="1051524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2. Go paperless at home and in the office.</a:t>
            </a:r>
            <a:endParaRPr b="0" lang="en-GB" sz="1800" spc="-1" strike="noStrike">
              <a:latin typeface="Arial"/>
            </a:endParaRPr>
          </a:p>
        </p:txBody>
      </p:sp>
      <p:sp>
        <p:nvSpPr>
          <p:cNvPr id="145" name="CustomShape 5"/>
          <p:cNvSpPr/>
          <p:nvPr/>
        </p:nvSpPr>
        <p:spPr>
          <a:xfrm>
            <a:off x="838080" y="3426480"/>
            <a:ext cx="1051524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3. Buy recycled products and recycle them again.</a:t>
            </a:r>
            <a:endParaRPr b="0" lang="en-GB" sz="1800" spc="-1" strike="noStrike">
              <a:latin typeface="Arial"/>
            </a:endParaRPr>
          </a:p>
        </p:txBody>
      </p:sp>
      <p:sp>
        <p:nvSpPr>
          <p:cNvPr id="146" name="CustomShape 6"/>
          <p:cNvSpPr/>
          <p:nvPr/>
        </p:nvSpPr>
        <p:spPr>
          <a:xfrm>
            <a:off x="838080" y="3881160"/>
            <a:ext cx="1051524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4. Buy certified wood products. Read the lables and look for the FSC (Forest Stewarship Council) mark.</a:t>
            </a:r>
            <a:endParaRPr b="0" lang="en-GB" sz="1800" spc="-1" strike="noStrike">
              <a:latin typeface="Arial"/>
            </a:endParaRPr>
          </a:p>
        </p:txBody>
      </p:sp>
      <p:sp>
        <p:nvSpPr>
          <p:cNvPr id="147" name="CustomShape 7"/>
          <p:cNvSpPr/>
          <p:nvPr/>
        </p:nvSpPr>
        <p:spPr>
          <a:xfrm>
            <a:off x="838080" y="4335840"/>
            <a:ext cx="10515240" cy="63900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5. Suppport the products of companies that are committed to reducing deforestation. It’s all about business. If you dont buy, they will be encouraged to improve their practices.</a:t>
            </a:r>
            <a:endParaRPr b="0" lang="en-GB" sz="1800" spc="-1" strike="noStrike">
              <a:latin typeface="Arial"/>
            </a:endParaRPr>
          </a:p>
        </p:txBody>
      </p:sp>
      <p:sp>
        <p:nvSpPr>
          <p:cNvPr id="148" name="CustomShape 8"/>
          <p:cNvSpPr/>
          <p:nvPr/>
        </p:nvSpPr>
        <p:spPr>
          <a:xfrm>
            <a:off x="838080" y="5067360"/>
            <a:ext cx="1051524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6. Raise awareness in your circle and in your community.</a:t>
            </a:r>
            <a:endParaRPr b="0" lang="en-GB" sz="1800" spc="-1" strike="noStrike">
              <a:latin typeface="Arial"/>
            </a:endParaRPr>
          </a:p>
        </p:txBody>
      </p:sp>
      <p:sp>
        <p:nvSpPr>
          <p:cNvPr id="149" name="CustomShape 9"/>
          <p:cNvSpPr/>
          <p:nvPr/>
        </p:nvSpPr>
        <p:spPr>
          <a:xfrm>
            <a:off x="838080" y="5502240"/>
            <a:ext cx="1060020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7. Buy only what you will use .</a:t>
            </a:r>
            <a:endParaRPr b="0" lang="en-GB" sz="1800" spc="-1" strike="noStrike">
              <a:latin typeface="Arial"/>
            </a:endParaRPr>
          </a:p>
        </p:txBody>
      </p:sp>
      <p:sp>
        <p:nvSpPr>
          <p:cNvPr id="150" name="CustomShape 10"/>
          <p:cNvSpPr/>
          <p:nvPr/>
        </p:nvSpPr>
        <p:spPr>
          <a:xfrm>
            <a:off x="838080" y="5949720"/>
            <a:ext cx="1034136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8. Don’t use Palm Oil or products with Palm Oil.</a:t>
            </a:r>
            <a:endParaRPr b="0" lang="en-GB" sz="1800" spc="-1" strike="noStrike">
              <a:latin typeface="Arial"/>
            </a:endParaRPr>
          </a:p>
        </p:txBody>
      </p:sp>
    </p:spTree>
  </p:cSld>
  <mc:AlternateContent>
    <mc:Choice Requires="p14">
      <p:transition spd="slow" p14:dur="1200">
        <p14:prism/>
      </p:transition>
    </mc:Choice>
    <mc:Fallback>
      <p:transition spd="slow">
        <p:fade/>
      </p:transition>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Picture 11" descr=""/>
          <p:cNvPicPr/>
          <p:nvPr/>
        </p:nvPicPr>
        <p:blipFill>
          <a:blip r:embed="rId1"/>
          <a:stretch/>
        </p:blipFill>
        <p:spPr>
          <a:xfrm>
            <a:off x="0" y="17280"/>
            <a:ext cx="12191760" cy="6857640"/>
          </a:xfrm>
          <a:prstGeom prst="rect">
            <a:avLst/>
          </a:prstGeom>
          <a:ln>
            <a:noFill/>
          </a:ln>
        </p:spPr>
      </p:pic>
      <p:sp>
        <p:nvSpPr>
          <p:cNvPr id="152"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ffffff"/>
                </a:solidFill>
                <a:latin typeface="Calibri Light"/>
              </a:rPr>
              <a:t>Extra information about deforestation.</a:t>
            </a:r>
            <a:endParaRPr b="0" lang="en-US" sz="4400" spc="-1" strike="noStrike">
              <a:solidFill>
                <a:srgbClr val="000000"/>
              </a:solidFill>
              <a:latin typeface="Calibri"/>
            </a:endParaRPr>
          </a:p>
        </p:txBody>
      </p:sp>
      <p:sp>
        <p:nvSpPr>
          <p:cNvPr id="153" name="TextShape 2"/>
          <p:cNvSpPr txBox="1"/>
          <p:nvPr/>
        </p:nvSpPr>
        <p:spPr>
          <a:xfrm>
            <a:off x="1068120" y="1873440"/>
            <a:ext cx="10515240" cy="238680"/>
          </a:xfrm>
          <a:prstGeom prst="rect">
            <a:avLst/>
          </a:prstGeom>
          <a:noFill/>
          <a:ln>
            <a:noFill/>
          </a:ln>
        </p:spPr>
        <p:txBody>
          <a:bodyPr/>
          <a:p>
            <a:pPr>
              <a:lnSpc>
                <a:spcPct val="90000"/>
              </a:lnSpc>
              <a:spcBef>
                <a:spcPts val="1001"/>
              </a:spcBef>
            </a:pPr>
            <a:r>
              <a:rPr b="0" lang="en-US" sz="1800" spc="-1" strike="noStrike">
                <a:solidFill>
                  <a:srgbClr val="ffffff"/>
                </a:solidFill>
                <a:latin typeface="Calibri"/>
              </a:rPr>
              <a:t>1. Forests cover 30% of the earths land.</a:t>
            </a:r>
            <a:endParaRPr b="0" lang="en-US" sz="1800" spc="-1" strike="noStrike">
              <a:solidFill>
                <a:srgbClr val="000000"/>
              </a:solidFill>
              <a:latin typeface="Calibri"/>
            </a:endParaRPr>
          </a:p>
        </p:txBody>
      </p:sp>
      <p:sp>
        <p:nvSpPr>
          <p:cNvPr id="154" name="CustomShape 3"/>
          <p:cNvSpPr/>
          <p:nvPr/>
        </p:nvSpPr>
        <p:spPr>
          <a:xfrm>
            <a:off x="1068120" y="2252880"/>
            <a:ext cx="1051524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2.It is estimatd that within 100 years there will be no rainforests.</a:t>
            </a:r>
            <a:endParaRPr b="0" lang="en-GB" sz="1800" spc="-1" strike="noStrike">
              <a:latin typeface="Arial"/>
            </a:endParaRPr>
          </a:p>
        </p:txBody>
      </p:sp>
      <p:sp>
        <p:nvSpPr>
          <p:cNvPr id="155" name="CustomShape 4"/>
          <p:cNvSpPr/>
          <p:nvPr/>
        </p:nvSpPr>
        <p:spPr>
          <a:xfrm>
            <a:off x="1068120" y="2757240"/>
            <a:ext cx="1028556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3.Agriculture is the leading cause of deforestation.</a:t>
            </a:r>
            <a:endParaRPr b="0" lang="en-GB" sz="1800" spc="-1" strike="noStrike">
              <a:latin typeface="Arial"/>
            </a:endParaRPr>
          </a:p>
        </p:txBody>
      </p:sp>
      <p:sp>
        <p:nvSpPr>
          <p:cNvPr id="156" name="CustomShape 5"/>
          <p:cNvSpPr/>
          <p:nvPr/>
        </p:nvSpPr>
        <p:spPr>
          <a:xfrm>
            <a:off x="1068120" y="3261600"/>
            <a:ext cx="1028556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4.One and a half acres of forest is cut down every second.</a:t>
            </a:r>
            <a:endParaRPr b="0" lang="en-GB" sz="1800" spc="-1" strike="noStrike">
              <a:latin typeface="Arial"/>
            </a:endParaRPr>
          </a:p>
        </p:txBody>
      </p:sp>
      <p:sp>
        <p:nvSpPr>
          <p:cNvPr id="157" name="CustomShape 6"/>
          <p:cNvSpPr/>
          <p:nvPr/>
        </p:nvSpPr>
        <p:spPr>
          <a:xfrm>
            <a:off x="1068120" y="3765960"/>
            <a:ext cx="1028556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5.The rate of deforestation equalsto loss of 20 football fields every minute.</a:t>
            </a:r>
            <a:endParaRPr b="0" lang="en-GB" sz="1800" spc="-1" strike="noStrike">
              <a:latin typeface="Arial"/>
            </a:endParaRPr>
          </a:p>
        </p:txBody>
      </p:sp>
      <p:sp>
        <p:nvSpPr>
          <p:cNvPr id="158" name="CustomShape 7"/>
          <p:cNvSpPr/>
          <p:nvPr/>
        </p:nvSpPr>
        <p:spPr>
          <a:xfrm>
            <a:off x="1068120" y="4269960"/>
            <a:ext cx="10285560" cy="63900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6.If the current rate of deforestation continues, it will take less than 100 years to destroy all the rainforests on the earth.</a:t>
            </a:r>
            <a:endParaRPr b="0" lang="en-GB" sz="1800" spc="-1" strike="noStrike">
              <a:latin typeface="Arial"/>
            </a:endParaRPr>
          </a:p>
        </p:txBody>
      </p:sp>
      <p:sp>
        <p:nvSpPr>
          <p:cNvPr id="159" name="CustomShape 8"/>
          <p:cNvSpPr/>
          <p:nvPr/>
        </p:nvSpPr>
        <p:spPr>
          <a:xfrm>
            <a:off x="1068120" y="5051520"/>
            <a:ext cx="1051524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7.There are more than 121 natural remedies in the rain forest which can be used as medicines.</a:t>
            </a:r>
            <a:endParaRPr b="0" lang="en-GB" sz="1800" spc="-1" strike="noStrike">
              <a:latin typeface="Arial"/>
            </a:endParaRPr>
          </a:p>
        </p:txBody>
      </p:sp>
      <p:sp>
        <p:nvSpPr>
          <p:cNvPr id="160" name="CustomShape 9"/>
          <p:cNvSpPr/>
          <p:nvPr/>
        </p:nvSpPr>
        <p:spPr>
          <a:xfrm>
            <a:off x="1068120" y="5463360"/>
            <a:ext cx="1028556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8.20% of the worlds oxygen is pruduced in amazon forest.</a:t>
            </a:r>
            <a:endParaRPr b="0" lang="en-GB" sz="1800" spc="-1" strike="noStrike">
              <a:latin typeface="Arial"/>
            </a:endParaRPr>
          </a:p>
        </p:txBody>
      </p:sp>
    </p:spTree>
  </p:cSld>
  <mc:AlternateContent>
    <mc:Choice Requires="p14">
      <p:transition spd="slow" p14:dur="1200">
        <p14:prism/>
      </p:transition>
    </mc:Choice>
    <mc:Fallback>
      <p:transition spd="slow">
        <p:fade/>
      </p:transition>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Picture 11" descr=""/>
          <p:cNvPicPr/>
          <p:nvPr/>
        </p:nvPicPr>
        <p:blipFill>
          <a:blip r:embed="rId1"/>
          <a:stretch/>
        </p:blipFill>
        <p:spPr>
          <a:xfrm>
            <a:off x="0" y="-4320"/>
            <a:ext cx="12191760" cy="6861960"/>
          </a:xfrm>
          <a:prstGeom prst="rect">
            <a:avLst/>
          </a:prstGeom>
          <a:ln>
            <a:noFill/>
          </a:ln>
        </p:spPr>
      </p:pic>
      <p:sp>
        <p:nvSpPr>
          <p:cNvPr id="162"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ffffff"/>
                </a:solidFill>
                <a:latin typeface="Calibri Light"/>
              </a:rPr>
              <a:t>More extra information about deforestation </a:t>
            </a:r>
            <a:endParaRPr b="0" lang="en-US" sz="4400" spc="-1" strike="noStrike">
              <a:solidFill>
                <a:srgbClr val="000000"/>
              </a:solidFill>
              <a:latin typeface="Calibri"/>
            </a:endParaRPr>
          </a:p>
        </p:txBody>
      </p:sp>
      <p:sp>
        <p:nvSpPr>
          <p:cNvPr id="163" name="TextShape 2"/>
          <p:cNvSpPr txBox="1"/>
          <p:nvPr/>
        </p:nvSpPr>
        <p:spPr>
          <a:xfrm>
            <a:off x="838080" y="1825560"/>
            <a:ext cx="10515240" cy="4350960"/>
          </a:xfrm>
          <a:prstGeom prst="rect">
            <a:avLst/>
          </a:prstGeom>
          <a:noFill/>
          <a:ln>
            <a:noFill/>
          </a:ln>
        </p:spPr>
        <p:txBody>
          <a:bodyPr>
            <a:normAutofit/>
          </a:bodyPr>
          <a:p>
            <a:pPr>
              <a:lnSpc>
                <a:spcPct val="90000"/>
              </a:lnSpc>
              <a:spcBef>
                <a:spcPts val="1001"/>
              </a:spcBef>
            </a:pPr>
            <a:r>
              <a:rPr b="0" lang="en-US" sz="1800" spc="-1" strike="noStrike">
                <a:solidFill>
                  <a:srgbClr val="ffffff"/>
                </a:solidFill>
                <a:latin typeface="Calibri"/>
              </a:rPr>
              <a:t>9.25% of cancers fighting organisms are found in the amazon.</a:t>
            </a:r>
            <a:endParaRPr b="0" lang="en-US" sz="1800" spc="-1" strike="noStrike">
              <a:solidFill>
                <a:srgbClr val="000000"/>
              </a:solidFill>
              <a:latin typeface="Calibri"/>
            </a:endParaRPr>
          </a:p>
        </p:txBody>
      </p:sp>
      <p:sp>
        <p:nvSpPr>
          <p:cNvPr id="164" name="CustomShape 3"/>
          <p:cNvSpPr/>
          <p:nvPr/>
        </p:nvSpPr>
        <p:spPr>
          <a:xfrm>
            <a:off x="838080" y="2327040"/>
            <a:ext cx="1051524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10.Half of the worlds tropical foresthas already been cleared.</a:t>
            </a:r>
            <a:endParaRPr b="0" lang="en-GB" sz="1800" spc="-1" strike="noStrike">
              <a:latin typeface="Arial"/>
            </a:endParaRPr>
          </a:p>
        </p:txBody>
      </p:sp>
      <p:sp>
        <p:nvSpPr>
          <p:cNvPr id="165" name="CustomShape 4"/>
          <p:cNvSpPr/>
          <p:nvPr/>
        </p:nvSpPr>
        <p:spPr>
          <a:xfrm>
            <a:off x="838080" y="2831400"/>
            <a:ext cx="1051524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11.4500 acres of forests are cleared every hourby forest fires, bull dozers, machetes etc.</a:t>
            </a:r>
            <a:endParaRPr b="0" lang="en-GB" sz="1800" spc="-1" strike="noStrike">
              <a:latin typeface="Arial"/>
            </a:endParaRPr>
          </a:p>
        </p:txBody>
      </p:sp>
      <p:sp>
        <p:nvSpPr>
          <p:cNvPr id="166" name="CustomShape 5"/>
          <p:cNvSpPr/>
          <p:nvPr/>
        </p:nvSpPr>
        <p:spPr>
          <a:xfrm>
            <a:off x="838080" y="3333240"/>
            <a:ext cx="1051524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12.The total world forest loss till date 7.3 million hectares per year.</a:t>
            </a:r>
            <a:endParaRPr b="0" lang="en-GB" sz="1800" spc="-1" strike="noStrike">
              <a:latin typeface="Arial"/>
            </a:endParaRPr>
          </a:p>
        </p:txBody>
      </p:sp>
      <p:sp>
        <p:nvSpPr>
          <p:cNvPr id="167" name="CustomShape 6"/>
          <p:cNvSpPr/>
          <p:nvPr/>
        </p:nvSpPr>
        <p:spPr>
          <a:xfrm>
            <a:off x="838080" y="3834720"/>
            <a:ext cx="1076004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13.The United States has less that 5% of te worlds population but consumes more than 30% of the worlds pape.r</a:t>
            </a:r>
            <a:endParaRPr b="0" lang="en-GB" sz="1800" spc="-1" strike="noStrike">
              <a:latin typeface="Arial"/>
            </a:endParaRPr>
          </a:p>
        </p:txBody>
      </p:sp>
      <p:sp>
        <p:nvSpPr>
          <p:cNvPr id="168" name="CustomShape 7"/>
          <p:cNvSpPr/>
          <p:nvPr/>
        </p:nvSpPr>
        <p:spPr>
          <a:xfrm>
            <a:off x="838080" y="4284000"/>
            <a:ext cx="1051524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14.Trees are important constituents of the ecosystem by absorbing carbon.</a:t>
            </a:r>
            <a:endParaRPr b="0" lang="en-GB" sz="1800" spc="-1" strike="noStrike">
              <a:latin typeface="Arial"/>
            </a:endParaRPr>
          </a:p>
        </p:txBody>
      </p:sp>
      <p:sp>
        <p:nvSpPr>
          <p:cNvPr id="169" name="CustomShape 8"/>
          <p:cNvSpPr/>
          <p:nvPr/>
        </p:nvSpPr>
        <p:spPr>
          <a:xfrm>
            <a:off x="838080" y="4733280"/>
            <a:ext cx="1051524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15.Money to save trees is majorlycollected online.</a:t>
            </a:r>
            <a:endParaRPr b="0" lang="en-GB" sz="1800" spc="-1" strike="noStrike">
              <a:latin typeface="Arial"/>
            </a:endParaRPr>
          </a:p>
        </p:txBody>
      </p:sp>
      <p:sp>
        <p:nvSpPr>
          <p:cNvPr id="170" name="CustomShape 9"/>
          <p:cNvSpPr/>
          <p:nvPr/>
        </p:nvSpPr>
        <p:spPr>
          <a:xfrm>
            <a:off x="838080" y="5182560"/>
            <a:ext cx="10451520" cy="3646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ffffff"/>
                </a:solidFill>
                <a:latin typeface="Calibri"/>
              </a:rPr>
              <a:t>16.The worlds forests store 283 billion tons of carbon present in the biomass.</a:t>
            </a:r>
            <a:endParaRPr b="0" lang="en-GB" sz="1800" spc="-1" strike="noStrike">
              <a:latin typeface="Arial"/>
            </a:endParaRPr>
          </a:p>
        </p:txBody>
      </p:sp>
    </p:spTree>
  </p:cSld>
  <mc:AlternateContent>
    <mc:Choice Requires="p14">
      <p:transition spd="slow" p14:dur="1200">
        <p14:prism/>
      </p:transition>
    </mc:Choice>
    <mc:Fallback>
      <p:transition spd="slow">
        <p:fade/>
      </p:transition>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71" name="CustomShape 1"/>
          <p:cNvSpPr/>
          <p:nvPr/>
        </p:nvSpPr>
        <p:spPr>
          <a:xfrm>
            <a:off x="0" y="0"/>
            <a:ext cx="1219176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172" name="Picture 5" descr=""/>
          <p:cNvPicPr/>
          <p:nvPr/>
        </p:nvPicPr>
        <p:blipFill>
          <a:blip r:embed="rId1"/>
          <a:srcRect l="0" t="8062" r="0" b="3007"/>
          <a:stretch/>
        </p:blipFill>
        <p:spPr>
          <a:xfrm>
            <a:off x="0" y="0"/>
            <a:ext cx="12191760" cy="6857640"/>
          </a:xfrm>
          <a:prstGeom prst="rect">
            <a:avLst/>
          </a:prstGeom>
          <a:ln>
            <a:noFill/>
          </a:ln>
        </p:spPr>
      </p:pic>
      <p:sp>
        <p:nvSpPr>
          <p:cNvPr id="173" name="CustomShape 2"/>
          <p:cNvSpPr/>
          <p:nvPr/>
        </p:nvSpPr>
        <p:spPr>
          <a:xfrm>
            <a:off x="1523880" y="1122480"/>
            <a:ext cx="9143640" cy="2900160"/>
          </a:xfrm>
          <a:prstGeom prst="rect">
            <a:avLst/>
          </a:prstGeom>
          <a:noFill/>
          <a:ln>
            <a:noFill/>
          </a:ln>
        </p:spPr>
        <p:style>
          <a:lnRef idx="0"/>
          <a:fillRef idx="0"/>
          <a:effectRef idx="0"/>
          <a:fontRef idx="minor"/>
        </p:style>
        <p:txBody>
          <a:bodyPr anchor="b">
            <a:normAutofit/>
          </a:bodyPr>
          <a:p>
            <a:pPr algn="ctr">
              <a:lnSpc>
                <a:spcPct val="90000"/>
              </a:lnSpc>
              <a:spcAft>
                <a:spcPts val="601"/>
              </a:spcAft>
            </a:pPr>
            <a:r>
              <a:rPr b="0" lang="en-GB" sz="6000" spc="-1" strike="noStrike">
                <a:solidFill>
                  <a:srgbClr val="ffffff"/>
                </a:solidFill>
                <a:latin typeface="Calibri Light"/>
              </a:rPr>
              <a:t>Thank You For Watching </a:t>
            </a:r>
            <a:endParaRPr b="0" lang="en-GB" sz="6000" spc="-1" strike="noStrike">
              <a:latin typeface="Arial"/>
            </a:endParaRPr>
          </a:p>
        </p:txBody>
      </p:sp>
    </p:spTree>
  </p:cSld>
  <mc:AlternateContent>
    <mc:Choice Requires="p14">
      <p:transition spd="slow" p14:dur="1200">
        <p14:prism/>
      </p:transition>
    </mc:Choice>
    <mc:Fallback>
      <p:transition spd="slow">
        <p:fade/>
      </p:transition>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LibreOffice/6.1.2.1$Windows_X86_64 LibreOffice_project/65905a128db06ba48db947242809d14d3f9a93fe</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2020-03-25T16:22:59Z</dcterms:created>
  <dc:creator>Magdalena Kantorowicz</dc:creator>
  <dc:description/>
  <dc:language>en-GB</dc:language>
  <cp:lastModifiedBy>Magdalena Kantorowicz</cp:lastModifiedBy>
  <dcterms:modified xsi:type="dcterms:W3CDTF">2020-03-31T12:09:46Z</dcterms:modified>
  <cp:revision>19</cp:revision>
  <dc:subject/>
  <dc:title>Deforestation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Notes">
    <vt:i4>0</vt:i4>
  </property>
  <property fmtid="{D5CDD505-2E9C-101B-9397-08002B2CF9AE}" pid="7" name="PresentationFormat">
    <vt:lpwstr>Widescreen</vt:lpwstr>
  </property>
  <property fmtid="{D5CDD505-2E9C-101B-9397-08002B2CF9AE}" pid="8" name="ScaleCrop">
    <vt:bool>0</vt:bool>
  </property>
  <property fmtid="{D5CDD505-2E9C-101B-9397-08002B2CF9AE}" pid="9" name="ShareDoc">
    <vt:bool>0</vt:bool>
  </property>
  <property fmtid="{D5CDD505-2E9C-101B-9397-08002B2CF9AE}" pid="10" name="Slides">
    <vt:i4>8</vt:i4>
  </property>
</Properties>
</file>