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2b00daa8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2b00daa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82b00daa8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82b00daa8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82b3bb92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2b3bb92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2b3bb929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2b3bb929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62225"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200"/>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DEFORESTATION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Lucas O’Hagan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3945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is deforestation?</a:t>
            </a:r>
            <a:endParaRPr/>
          </a:p>
        </p:txBody>
      </p:sp>
      <p:sp>
        <p:nvSpPr>
          <p:cNvPr id="61" name="Google Shape;61;p14"/>
          <p:cNvSpPr txBox="1"/>
          <p:nvPr>
            <p:ph idx="1" type="body"/>
          </p:nvPr>
        </p:nvSpPr>
        <p:spPr>
          <a:xfrm>
            <a:off x="362225"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a:t>Deforestation</a:t>
            </a:r>
            <a:r>
              <a:rPr lang="en-GB"/>
              <a:t> is the clearing, or cutting down of forests. The word is normally used to describe the actions of humans in removing forests from the planet, rather than destruction caused by such natural events like hurricanes. People have been cutting down trees for </a:t>
            </a:r>
            <a:r>
              <a:rPr b="1" lang="en-GB">
                <a:solidFill>
                  <a:srgbClr val="000000"/>
                </a:solidFill>
              </a:rPr>
              <a:t>THOUSANDS OF YEARS</a:t>
            </a:r>
            <a:r>
              <a:rPr lang="en-GB">
                <a:solidFill>
                  <a:srgbClr val="000000"/>
                </a:solidFill>
              </a:rPr>
              <a:t>. … most </a:t>
            </a:r>
            <a:r>
              <a:rPr b="1" lang="en-GB">
                <a:solidFill>
                  <a:srgbClr val="000000"/>
                </a:solidFill>
              </a:rPr>
              <a:t>deforestation </a:t>
            </a:r>
            <a:r>
              <a:rPr lang="en-GB">
                <a:solidFill>
                  <a:srgbClr val="000000"/>
                </a:solidFill>
              </a:rPr>
              <a:t>is permanent.</a:t>
            </a:r>
            <a:r>
              <a:rPr lang="en-GB">
                <a:solidFill>
                  <a:srgbClr val="434343"/>
                </a:solidFill>
              </a:rPr>
              <a:t> Experts estimate that about 500,000 square miles (1.3 million square kilometers) of land is </a:t>
            </a:r>
            <a:r>
              <a:rPr b="1" lang="en-GB">
                <a:solidFill>
                  <a:srgbClr val="434343"/>
                </a:solidFill>
              </a:rPr>
              <a:t>deforested</a:t>
            </a:r>
            <a:r>
              <a:rPr lang="en-GB">
                <a:solidFill>
                  <a:srgbClr val="434343"/>
                </a:solidFill>
              </a:rPr>
              <a:t> every 10 years. Half of the amazon rainforest is primary forest, </a:t>
            </a:r>
            <a:r>
              <a:rPr lang="en-GB">
                <a:solidFill>
                  <a:srgbClr val="434343"/>
                </a:solidFill>
              </a:rPr>
              <a:t>which</a:t>
            </a:r>
            <a:r>
              <a:rPr lang="en-GB">
                <a:solidFill>
                  <a:srgbClr val="434343"/>
                </a:solidFill>
              </a:rPr>
              <a:t> means it’s never been cut </a:t>
            </a:r>
            <a:r>
              <a:rPr b="1" lang="en-GB">
                <a:solidFill>
                  <a:srgbClr val="434343"/>
                </a:solidFill>
              </a:rPr>
              <a:t>Down Before. </a:t>
            </a:r>
            <a:r>
              <a:rPr lang="en-GB">
                <a:solidFill>
                  <a:srgbClr val="434343"/>
                </a:solidFill>
              </a:rPr>
              <a:t>The largest amount of </a:t>
            </a:r>
            <a:r>
              <a:rPr b="1" lang="en-GB">
                <a:solidFill>
                  <a:srgbClr val="434343"/>
                </a:solidFill>
              </a:rPr>
              <a:t>deforestation</a:t>
            </a:r>
            <a:r>
              <a:rPr lang="en-GB">
                <a:solidFill>
                  <a:srgbClr val="434343"/>
                </a:solidFill>
              </a:rPr>
              <a:t> is happening in tropical areas, where rainforests are </a:t>
            </a:r>
            <a:r>
              <a:rPr lang="en-GB">
                <a:solidFill>
                  <a:srgbClr val="434343"/>
                </a:solidFill>
              </a:rPr>
              <a:t>being</a:t>
            </a:r>
            <a:r>
              <a:rPr lang="en-GB">
                <a:solidFill>
                  <a:srgbClr val="434343"/>
                </a:solidFill>
              </a:rPr>
              <a:t> cut down. Some areas do recover from this damage, but it can take many years.</a:t>
            </a:r>
            <a:endParaRPr>
              <a:solidFill>
                <a:srgbClr val="434343"/>
              </a:solidFill>
            </a:endParaRPr>
          </a:p>
        </p:txBody>
      </p:sp>
      <p:pic>
        <p:nvPicPr>
          <p:cNvPr descr="Deforestation and forest degradation | IUCN" id="62" name="Google Shape;62;p14"/>
          <p:cNvPicPr preferRelativeResize="0"/>
          <p:nvPr/>
        </p:nvPicPr>
        <p:blipFill>
          <a:blip r:embed="rId3">
            <a:alphaModFix/>
          </a:blip>
          <a:stretch>
            <a:fillRect/>
          </a:stretch>
        </p:blipFill>
        <p:spPr>
          <a:xfrm>
            <a:off x="5973557" y="2571750"/>
            <a:ext cx="2858743" cy="1997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TYPES OF DEFORESTATION</a:t>
            </a:r>
            <a:endParaRPr/>
          </a:p>
        </p:txBody>
      </p:sp>
      <p:sp>
        <p:nvSpPr>
          <p:cNvPr id="68" name="Google Shape;68;p15"/>
          <p:cNvSpPr txBox="1"/>
          <p:nvPr>
            <p:ph idx="1" type="body"/>
          </p:nvPr>
        </p:nvSpPr>
        <p:spPr>
          <a:xfrm>
            <a:off x="0" y="940200"/>
            <a:ext cx="9184500" cy="42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There are 2 kinds of </a:t>
            </a:r>
            <a:r>
              <a:rPr b="1" lang="en-GB"/>
              <a:t>deforestation</a:t>
            </a:r>
            <a:r>
              <a:rPr lang="en-GB"/>
              <a:t>, clear cutting and selective logging. </a:t>
            </a:r>
            <a:endParaRPr/>
          </a:p>
          <a:p>
            <a:pPr indent="0" lvl="0" marL="0" rtl="0" algn="l">
              <a:spcBef>
                <a:spcPts val="1600"/>
              </a:spcBef>
              <a:spcAft>
                <a:spcPts val="0"/>
              </a:spcAft>
              <a:buNone/>
            </a:pPr>
            <a:r>
              <a:rPr lang="en-GB"/>
              <a:t>Clear cutting occurs when most when most of a entire area is taken down.</a:t>
            </a:r>
            <a:endParaRPr/>
          </a:p>
          <a:p>
            <a:pPr indent="0" lvl="0" marL="0" rtl="0" algn="l">
              <a:spcBef>
                <a:spcPts val="1600"/>
              </a:spcBef>
              <a:spcAft>
                <a:spcPts val="1600"/>
              </a:spcAft>
              <a:buNone/>
            </a:pPr>
            <a:r>
              <a:rPr lang="en-GB"/>
              <a:t>In selective logging, loggers only cut down trees that are of use to them.</a:t>
            </a:r>
            <a:endParaRPr/>
          </a:p>
        </p:txBody>
      </p:sp>
      <p:sp>
        <p:nvSpPr>
          <p:cNvPr id="69" name="Google Shape;69;p15"/>
          <p:cNvSpPr txBox="1"/>
          <p:nvPr/>
        </p:nvSpPr>
        <p:spPr>
          <a:xfrm>
            <a:off x="-1071150" y="2333850"/>
            <a:ext cx="7983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txBox="1"/>
          <p:nvPr/>
        </p:nvSpPr>
        <p:spPr>
          <a:xfrm>
            <a:off x="-190650" y="2571750"/>
            <a:ext cx="9334800" cy="18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349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Effects of deforestation</a:t>
            </a:r>
            <a:endParaRPr/>
          </a:p>
        </p:txBody>
      </p:sp>
      <p:sp>
        <p:nvSpPr>
          <p:cNvPr id="76" name="Google Shape;76;p16"/>
          <p:cNvSpPr txBox="1"/>
          <p:nvPr>
            <p:ph idx="1" type="body"/>
          </p:nvPr>
        </p:nvSpPr>
        <p:spPr>
          <a:xfrm>
            <a:off x="311700" y="876275"/>
            <a:ext cx="8520600" cy="364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1600"/>
              </a:spcAft>
              <a:buNone/>
            </a:pPr>
            <a:r>
              <a:rPr lang="en-GB"/>
              <a:t>The loss of trees and other vegetation can cause climate change, desertification, soil erosion, fewer crops, flooding, increased greenhouse gases in the atmosphere and a host of problems for indigenous people. Deforestation or felling trees has become a favourite activity of man to extract assorted needs, be it medicines or precious paper to waste. For obvious reasons, it is shameful to read the statistics on how discriminating man has been, </a:t>
            </a:r>
            <a:r>
              <a:rPr lang="en-GB"/>
              <a:t>especially</a:t>
            </a:r>
            <a:r>
              <a:rPr lang="en-GB"/>
              <a:t> when it comes to deforestation… But at the end </a:t>
            </a:r>
            <a:r>
              <a:rPr lang="en-GB"/>
              <a:t>there's</a:t>
            </a:r>
            <a:r>
              <a:rPr lang="en-GB"/>
              <a:t> always hope.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can we stop this?</a:t>
            </a:r>
            <a:endParaRPr/>
          </a:p>
        </p:txBody>
      </p:sp>
      <p:sp>
        <p:nvSpPr>
          <p:cNvPr id="82" name="Google Shape;82;p17"/>
          <p:cNvSpPr txBox="1"/>
          <p:nvPr>
            <p:ph idx="1" type="body"/>
          </p:nvPr>
        </p:nvSpPr>
        <p:spPr>
          <a:xfrm>
            <a:off x="362225"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we can stop this. </a:t>
            </a:r>
            <a:endParaRPr/>
          </a:p>
          <a:p>
            <a:pPr indent="0" lvl="0" marL="0" rtl="0" algn="l">
              <a:spcBef>
                <a:spcPts val="1600"/>
              </a:spcBef>
              <a:spcAft>
                <a:spcPts val="0"/>
              </a:spcAft>
              <a:buNone/>
            </a:pPr>
            <a:r>
              <a:rPr lang="en-GB"/>
              <a:t>1. Plant a tree where you can.</a:t>
            </a:r>
            <a:endParaRPr/>
          </a:p>
          <a:p>
            <a:pPr indent="0" lvl="0" marL="0" rtl="0" algn="l">
              <a:spcBef>
                <a:spcPts val="1600"/>
              </a:spcBef>
              <a:spcAft>
                <a:spcPts val="0"/>
              </a:spcAft>
              <a:buNone/>
            </a:pPr>
            <a:r>
              <a:rPr lang="en-GB"/>
              <a:t>  2. Go paperless at home and office.</a:t>
            </a:r>
            <a:endParaRPr/>
          </a:p>
          <a:p>
            <a:pPr indent="0" lvl="0" marL="0" rtl="0" algn="l">
              <a:spcBef>
                <a:spcPts val="1600"/>
              </a:spcBef>
              <a:spcAft>
                <a:spcPts val="0"/>
              </a:spcAft>
              <a:buNone/>
            </a:pPr>
            <a:r>
              <a:rPr lang="en-GB"/>
              <a:t>3. Buy recycled products then recycle them again after.</a:t>
            </a:r>
            <a:endParaRPr/>
          </a:p>
          <a:p>
            <a:pPr indent="0" lvl="0" marL="0" rtl="0" algn="l">
              <a:spcBef>
                <a:spcPts val="1600"/>
              </a:spcBef>
              <a:spcAft>
                <a:spcPts val="0"/>
              </a:spcAft>
              <a:buNone/>
            </a:pPr>
            <a:r>
              <a:rPr lang="en-GB"/>
              <a:t> 4. Buy certified wood products.</a:t>
            </a:r>
            <a:endParaRPr/>
          </a:p>
          <a:p>
            <a:pPr indent="0" lvl="0" marL="0" rtl="0" algn="l">
              <a:spcBef>
                <a:spcPts val="1600"/>
              </a:spcBef>
              <a:spcAft>
                <a:spcPts val="1600"/>
              </a:spcAft>
              <a:buNone/>
            </a:pPr>
            <a:r>
              <a:rPr lang="en-GB"/>
              <a:t> 5. Support the products of companies that are </a:t>
            </a:r>
            <a:r>
              <a:rPr lang="en-GB"/>
              <a:t>committed</a:t>
            </a:r>
            <a:r>
              <a:rPr lang="en-GB"/>
              <a:t> to deforestation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