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25" name="PlaceHolder 2"/>
          <p:cNvSpPr>
            <a:spLocks noGrp="1"/>
          </p:cNvSpPr>
          <p:nvPr>
            <p:ph type="body"/>
          </p:nvPr>
        </p:nvSpPr>
        <p:spPr>
          <a:xfrm>
            <a:off x="311760" y="1152360"/>
            <a:ext cx="852012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26" name="PlaceHolder 3"/>
          <p:cNvSpPr>
            <a:spLocks noGrp="1"/>
          </p:cNvSpPr>
          <p:nvPr>
            <p:ph type="body"/>
          </p:nvPr>
        </p:nvSpPr>
        <p:spPr>
          <a:xfrm>
            <a:off x="311760" y="2936880"/>
            <a:ext cx="852012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28" name="PlaceHolder 2"/>
          <p:cNvSpPr>
            <a:spLocks noGrp="1"/>
          </p:cNvSpPr>
          <p:nvPr>
            <p:ph type="body"/>
          </p:nvPr>
        </p:nvSpPr>
        <p:spPr>
          <a:xfrm>
            <a:off x="31176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29" name="PlaceHolder 3"/>
          <p:cNvSpPr>
            <a:spLocks noGrp="1"/>
          </p:cNvSpPr>
          <p:nvPr>
            <p:ph type="body"/>
          </p:nvPr>
        </p:nvSpPr>
        <p:spPr>
          <a:xfrm>
            <a:off x="467784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0" name="PlaceHolder 4"/>
          <p:cNvSpPr>
            <a:spLocks noGrp="1"/>
          </p:cNvSpPr>
          <p:nvPr>
            <p:ph type="body"/>
          </p:nvPr>
        </p:nvSpPr>
        <p:spPr>
          <a:xfrm>
            <a:off x="31176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1" name="PlaceHolder 5"/>
          <p:cNvSpPr>
            <a:spLocks noGrp="1"/>
          </p:cNvSpPr>
          <p:nvPr>
            <p:ph type="body"/>
          </p:nvPr>
        </p:nvSpPr>
        <p:spPr>
          <a:xfrm>
            <a:off x="467784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33" name="PlaceHolder 2"/>
          <p:cNvSpPr>
            <a:spLocks noGrp="1"/>
          </p:cNvSpPr>
          <p:nvPr>
            <p:ph type="body"/>
          </p:nvPr>
        </p:nvSpPr>
        <p:spPr>
          <a:xfrm>
            <a:off x="311760" y="115236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4" name="PlaceHolder 3"/>
          <p:cNvSpPr>
            <a:spLocks noGrp="1"/>
          </p:cNvSpPr>
          <p:nvPr>
            <p:ph type="body"/>
          </p:nvPr>
        </p:nvSpPr>
        <p:spPr>
          <a:xfrm>
            <a:off x="3192480" y="115236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5" name="PlaceHolder 4"/>
          <p:cNvSpPr>
            <a:spLocks noGrp="1"/>
          </p:cNvSpPr>
          <p:nvPr>
            <p:ph type="body"/>
          </p:nvPr>
        </p:nvSpPr>
        <p:spPr>
          <a:xfrm>
            <a:off x="6073200" y="115236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6" name="PlaceHolder 5"/>
          <p:cNvSpPr>
            <a:spLocks noGrp="1"/>
          </p:cNvSpPr>
          <p:nvPr>
            <p:ph type="body"/>
          </p:nvPr>
        </p:nvSpPr>
        <p:spPr>
          <a:xfrm>
            <a:off x="311760" y="293688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7" name="PlaceHolder 6"/>
          <p:cNvSpPr>
            <a:spLocks noGrp="1"/>
          </p:cNvSpPr>
          <p:nvPr>
            <p:ph type="body"/>
          </p:nvPr>
        </p:nvSpPr>
        <p:spPr>
          <a:xfrm>
            <a:off x="3192480" y="293688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38" name="PlaceHolder 7"/>
          <p:cNvSpPr>
            <a:spLocks noGrp="1"/>
          </p:cNvSpPr>
          <p:nvPr>
            <p:ph type="body"/>
          </p:nvPr>
        </p:nvSpPr>
        <p:spPr>
          <a:xfrm>
            <a:off x="6073200" y="293688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45" name="PlaceHolder 2"/>
          <p:cNvSpPr>
            <a:spLocks noGrp="1"/>
          </p:cNvSpPr>
          <p:nvPr>
            <p:ph type="body"/>
          </p:nvPr>
        </p:nvSpPr>
        <p:spPr>
          <a:xfrm>
            <a:off x="311760" y="1152360"/>
            <a:ext cx="8520120" cy="341604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47" name="PlaceHolder 2"/>
          <p:cNvSpPr>
            <a:spLocks noGrp="1"/>
          </p:cNvSpPr>
          <p:nvPr>
            <p:ph type="body"/>
          </p:nvPr>
        </p:nvSpPr>
        <p:spPr>
          <a:xfrm>
            <a:off x="31176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
        <p:nvSpPr>
          <p:cNvPr id="48" name="PlaceHolder 3"/>
          <p:cNvSpPr>
            <a:spLocks noGrp="1"/>
          </p:cNvSpPr>
          <p:nvPr>
            <p:ph type="body"/>
          </p:nvPr>
        </p:nvSpPr>
        <p:spPr>
          <a:xfrm>
            <a:off x="467784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52" name="PlaceHolder 2"/>
          <p:cNvSpPr>
            <a:spLocks noGrp="1"/>
          </p:cNvSpPr>
          <p:nvPr>
            <p:ph type="body"/>
          </p:nvPr>
        </p:nvSpPr>
        <p:spPr>
          <a:xfrm>
            <a:off x="31176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53" name="PlaceHolder 3"/>
          <p:cNvSpPr>
            <a:spLocks noGrp="1"/>
          </p:cNvSpPr>
          <p:nvPr>
            <p:ph type="body"/>
          </p:nvPr>
        </p:nvSpPr>
        <p:spPr>
          <a:xfrm>
            <a:off x="467784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
        <p:nvSpPr>
          <p:cNvPr id="54" name="PlaceHolder 4"/>
          <p:cNvSpPr>
            <a:spLocks noGrp="1"/>
          </p:cNvSpPr>
          <p:nvPr>
            <p:ph type="body"/>
          </p:nvPr>
        </p:nvSpPr>
        <p:spPr>
          <a:xfrm>
            <a:off x="31176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56" name="PlaceHolder 2"/>
          <p:cNvSpPr>
            <a:spLocks noGrp="1"/>
          </p:cNvSpPr>
          <p:nvPr>
            <p:ph type="body"/>
          </p:nvPr>
        </p:nvSpPr>
        <p:spPr>
          <a:xfrm>
            <a:off x="31176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
        <p:nvSpPr>
          <p:cNvPr id="57" name="PlaceHolder 3"/>
          <p:cNvSpPr>
            <a:spLocks noGrp="1"/>
          </p:cNvSpPr>
          <p:nvPr>
            <p:ph type="body"/>
          </p:nvPr>
        </p:nvSpPr>
        <p:spPr>
          <a:xfrm>
            <a:off x="467784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58" name="PlaceHolder 4"/>
          <p:cNvSpPr>
            <a:spLocks noGrp="1"/>
          </p:cNvSpPr>
          <p:nvPr>
            <p:ph type="body"/>
          </p:nvPr>
        </p:nvSpPr>
        <p:spPr>
          <a:xfrm>
            <a:off x="467784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60" name="PlaceHolder 2"/>
          <p:cNvSpPr>
            <a:spLocks noGrp="1"/>
          </p:cNvSpPr>
          <p:nvPr>
            <p:ph type="body"/>
          </p:nvPr>
        </p:nvSpPr>
        <p:spPr>
          <a:xfrm>
            <a:off x="31176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61" name="PlaceHolder 3"/>
          <p:cNvSpPr>
            <a:spLocks noGrp="1"/>
          </p:cNvSpPr>
          <p:nvPr>
            <p:ph type="body"/>
          </p:nvPr>
        </p:nvSpPr>
        <p:spPr>
          <a:xfrm>
            <a:off x="467784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62" name="PlaceHolder 4"/>
          <p:cNvSpPr>
            <a:spLocks noGrp="1"/>
          </p:cNvSpPr>
          <p:nvPr>
            <p:ph type="body"/>
          </p:nvPr>
        </p:nvSpPr>
        <p:spPr>
          <a:xfrm>
            <a:off x="311760" y="2936880"/>
            <a:ext cx="852012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64" name="PlaceHolder 2"/>
          <p:cNvSpPr>
            <a:spLocks noGrp="1"/>
          </p:cNvSpPr>
          <p:nvPr>
            <p:ph type="body"/>
          </p:nvPr>
        </p:nvSpPr>
        <p:spPr>
          <a:xfrm>
            <a:off x="311760" y="1152360"/>
            <a:ext cx="852012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65" name="PlaceHolder 3"/>
          <p:cNvSpPr>
            <a:spLocks noGrp="1"/>
          </p:cNvSpPr>
          <p:nvPr>
            <p:ph type="body"/>
          </p:nvPr>
        </p:nvSpPr>
        <p:spPr>
          <a:xfrm>
            <a:off x="311760" y="2936880"/>
            <a:ext cx="852012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67" name="PlaceHolder 2"/>
          <p:cNvSpPr>
            <a:spLocks noGrp="1"/>
          </p:cNvSpPr>
          <p:nvPr>
            <p:ph type="body"/>
          </p:nvPr>
        </p:nvSpPr>
        <p:spPr>
          <a:xfrm>
            <a:off x="31176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68" name="PlaceHolder 3"/>
          <p:cNvSpPr>
            <a:spLocks noGrp="1"/>
          </p:cNvSpPr>
          <p:nvPr>
            <p:ph type="body"/>
          </p:nvPr>
        </p:nvSpPr>
        <p:spPr>
          <a:xfrm>
            <a:off x="467784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69" name="PlaceHolder 4"/>
          <p:cNvSpPr>
            <a:spLocks noGrp="1"/>
          </p:cNvSpPr>
          <p:nvPr>
            <p:ph type="body"/>
          </p:nvPr>
        </p:nvSpPr>
        <p:spPr>
          <a:xfrm>
            <a:off x="31176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70" name="PlaceHolder 5"/>
          <p:cNvSpPr>
            <a:spLocks noGrp="1"/>
          </p:cNvSpPr>
          <p:nvPr>
            <p:ph type="body"/>
          </p:nvPr>
        </p:nvSpPr>
        <p:spPr>
          <a:xfrm>
            <a:off x="467784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72" name="PlaceHolder 2"/>
          <p:cNvSpPr>
            <a:spLocks noGrp="1"/>
          </p:cNvSpPr>
          <p:nvPr>
            <p:ph type="body"/>
          </p:nvPr>
        </p:nvSpPr>
        <p:spPr>
          <a:xfrm>
            <a:off x="311760" y="115236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73" name="PlaceHolder 3"/>
          <p:cNvSpPr>
            <a:spLocks noGrp="1"/>
          </p:cNvSpPr>
          <p:nvPr>
            <p:ph type="body"/>
          </p:nvPr>
        </p:nvSpPr>
        <p:spPr>
          <a:xfrm>
            <a:off x="3192480" y="115236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74" name="PlaceHolder 4"/>
          <p:cNvSpPr>
            <a:spLocks noGrp="1"/>
          </p:cNvSpPr>
          <p:nvPr>
            <p:ph type="body"/>
          </p:nvPr>
        </p:nvSpPr>
        <p:spPr>
          <a:xfrm>
            <a:off x="6073200" y="115236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75" name="PlaceHolder 5"/>
          <p:cNvSpPr>
            <a:spLocks noGrp="1"/>
          </p:cNvSpPr>
          <p:nvPr>
            <p:ph type="body"/>
          </p:nvPr>
        </p:nvSpPr>
        <p:spPr>
          <a:xfrm>
            <a:off x="311760" y="293688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76" name="PlaceHolder 6"/>
          <p:cNvSpPr>
            <a:spLocks noGrp="1"/>
          </p:cNvSpPr>
          <p:nvPr>
            <p:ph type="body"/>
          </p:nvPr>
        </p:nvSpPr>
        <p:spPr>
          <a:xfrm>
            <a:off x="3192480" y="293688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77" name="PlaceHolder 7"/>
          <p:cNvSpPr>
            <a:spLocks noGrp="1"/>
          </p:cNvSpPr>
          <p:nvPr>
            <p:ph type="body"/>
          </p:nvPr>
        </p:nvSpPr>
        <p:spPr>
          <a:xfrm>
            <a:off x="6073200" y="2936880"/>
            <a:ext cx="274320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6" name="PlaceHolder 2"/>
          <p:cNvSpPr>
            <a:spLocks noGrp="1"/>
          </p:cNvSpPr>
          <p:nvPr>
            <p:ph type="body"/>
          </p:nvPr>
        </p:nvSpPr>
        <p:spPr>
          <a:xfrm>
            <a:off x="311760" y="1152360"/>
            <a:ext cx="8520120" cy="341604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8" name="PlaceHolder 2"/>
          <p:cNvSpPr>
            <a:spLocks noGrp="1"/>
          </p:cNvSpPr>
          <p:nvPr>
            <p:ph type="body"/>
          </p:nvPr>
        </p:nvSpPr>
        <p:spPr>
          <a:xfrm>
            <a:off x="31176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
        <p:nvSpPr>
          <p:cNvPr id="9" name="PlaceHolder 3"/>
          <p:cNvSpPr>
            <a:spLocks noGrp="1"/>
          </p:cNvSpPr>
          <p:nvPr>
            <p:ph type="body"/>
          </p:nvPr>
        </p:nvSpPr>
        <p:spPr>
          <a:xfrm>
            <a:off x="467784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13" name="PlaceHolder 2"/>
          <p:cNvSpPr>
            <a:spLocks noGrp="1"/>
          </p:cNvSpPr>
          <p:nvPr>
            <p:ph type="body"/>
          </p:nvPr>
        </p:nvSpPr>
        <p:spPr>
          <a:xfrm>
            <a:off x="31176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14" name="PlaceHolder 3"/>
          <p:cNvSpPr>
            <a:spLocks noGrp="1"/>
          </p:cNvSpPr>
          <p:nvPr>
            <p:ph type="body"/>
          </p:nvPr>
        </p:nvSpPr>
        <p:spPr>
          <a:xfrm>
            <a:off x="467784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
        <p:nvSpPr>
          <p:cNvPr id="15" name="PlaceHolder 4"/>
          <p:cNvSpPr>
            <a:spLocks noGrp="1"/>
          </p:cNvSpPr>
          <p:nvPr>
            <p:ph type="body"/>
          </p:nvPr>
        </p:nvSpPr>
        <p:spPr>
          <a:xfrm>
            <a:off x="31176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17" name="PlaceHolder 2"/>
          <p:cNvSpPr>
            <a:spLocks noGrp="1"/>
          </p:cNvSpPr>
          <p:nvPr>
            <p:ph type="body"/>
          </p:nvPr>
        </p:nvSpPr>
        <p:spPr>
          <a:xfrm>
            <a:off x="311760" y="1152360"/>
            <a:ext cx="4157640" cy="3416040"/>
          </a:xfrm>
          <a:prstGeom prst="rect">
            <a:avLst/>
          </a:prstGeom>
        </p:spPr>
        <p:txBody>
          <a:bodyPr lIns="0" rIns="0" tIns="0" bIns="0">
            <a:normAutofit/>
          </a:bodyPr>
          <a:p>
            <a:endParaRPr b="0" lang="en-GB" sz="1400" spc="-1" strike="noStrike">
              <a:solidFill>
                <a:srgbClr val="000000"/>
              </a:solidFill>
              <a:latin typeface="Arial"/>
            </a:endParaRPr>
          </a:p>
        </p:txBody>
      </p:sp>
      <p:sp>
        <p:nvSpPr>
          <p:cNvPr id="18" name="PlaceHolder 3"/>
          <p:cNvSpPr>
            <a:spLocks noGrp="1"/>
          </p:cNvSpPr>
          <p:nvPr>
            <p:ph type="body"/>
          </p:nvPr>
        </p:nvSpPr>
        <p:spPr>
          <a:xfrm>
            <a:off x="467784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19" name="PlaceHolder 4"/>
          <p:cNvSpPr>
            <a:spLocks noGrp="1"/>
          </p:cNvSpPr>
          <p:nvPr>
            <p:ph type="body"/>
          </p:nvPr>
        </p:nvSpPr>
        <p:spPr>
          <a:xfrm>
            <a:off x="4677840" y="293688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p:spPr>
        <p:txBody>
          <a:bodyPr lIns="0" rIns="0" tIns="0" bIns="0" anchor="ctr"/>
          <a:p>
            <a:endParaRPr b="0" lang="en-GB" sz="1400" spc="-1" strike="noStrike">
              <a:solidFill>
                <a:srgbClr val="000000"/>
              </a:solidFill>
              <a:latin typeface="Arial"/>
            </a:endParaRPr>
          </a:p>
        </p:txBody>
      </p:sp>
      <p:sp>
        <p:nvSpPr>
          <p:cNvPr id="21" name="PlaceHolder 2"/>
          <p:cNvSpPr>
            <a:spLocks noGrp="1"/>
          </p:cNvSpPr>
          <p:nvPr>
            <p:ph type="body"/>
          </p:nvPr>
        </p:nvSpPr>
        <p:spPr>
          <a:xfrm>
            <a:off x="31176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22" name="PlaceHolder 3"/>
          <p:cNvSpPr>
            <a:spLocks noGrp="1"/>
          </p:cNvSpPr>
          <p:nvPr>
            <p:ph type="body"/>
          </p:nvPr>
        </p:nvSpPr>
        <p:spPr>
          <a:xfrm>
            <a:off x="4677840" y="1152360"/>
            <a:ext cx="4157640" cy="1629360"/>
          </a:xfrm>
          <a:prstGeom prst="rect">
            <a:avLst/>
          </a:prstGeom>
        </p:spPr>
        <p:txBody>
          <a:bodyPr lIns="0" rIns="0" tIns="0" bIns="0">
            <a:normAutofit/>
          </a:bodyPr>
          <a:p>
            <a:endParaRPr b="0" lang="en-GB" sz="1400" spc="-1" strike="noStrike">
              <a:solidFill>
                <a:srgbClr val="000000"/>
              </a:solidFill>
              <a:latin typeface="Arial"/>
            </a:endParaRPr>
          </a:p>
        </p:txBody>
      </p:sp>
      <p:sp>
        <p:nvSpPr>
          <p:cNvPr id="23" name="PlaceHolder 4"/>
          <p:cNvSpPr>
            <a:spLocks noGrp="1"/>
          </p:cNvSpPr>
          <p:nvPr>
            <p:ph type="body"/>
          </p:nvPr>
        </p:nvSpPr>
        <p:spPr>
          <a:xfrm>
            <a:off x="311760" y="2936880"/>
            <a:ext cx="8520120" cy="1629360"/>
          </a:xfrm>
          <a:prstGeom prst="rect">
            <a:avLst/>
          </a:prstGeom>
        </p:spPr>
        <p:txBody>
          <a:bodyPr lIns="0" rIns="0" tIns="0" bIns="0">
            <a:normAutofit/>
          </a:bodyPr>
          <a:p>
            <a:endParaRPr b="0" lang="en-GB"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1106280"/>
            <a:ext cx="8520120" cy="1963080"/>
          </a:xfrm>
          <a:prstGeom prst="rect">
            <a:avLst/>
          </a:prstGeom>
        </p:spPr>
        <p:txBody>
          <a:bodyPr tIns="91440" bIns="91440" anchor="b"/>
          <a:p>
            <a:pPr algn="ctr">
              <a:lnSpc>
                <a:spcPct val="100000"/>
              </a:lnSpc>
            </a:pPr>
            <a:r>
              <a:rPr b="0" lang="en-GB" sz="12000" spc="-1" strike="noStrike">
                <a:solidFill>
                  <a:srgbClr val="000000"/>
                </a:solidFill>
                <a:latin typeface="Arial"/>
                <a:ea typeface="Arial"/>
              </a:rPr>
              <a:t>xx%</a:t>
            </a:r>
            <a:endParaRPr b="0" lang="en-GB" sz="12000" spc="-1" strike="noStrike">
              <a:solidFill>
                <a:srgbClr val="000000"/>
              </a:solidFill>
              <a:latin typeface="Arial"/>
            </a:endParaRPr>
          </a:p>
        </p:txBody>
      </p:sp>
      <p:sp>
        <p:nvSpPr>
          <p:cNvPr id="1" name="PlaceHolder 2"/>
          <p:cNvSpPr>
            <a:spLocks noGrp="1"/>
          </p:cNvSpPr>
          <p:nvPr>
            <p:ph type="body"/>
          </p:nvPr>
        </p:nvSpPr>
        <p:spPr>
          <a:xfrm>
            <a:off x="311760" y="3152160"/>
            <a:ext cx="8520120" cy="1300320"/>
          </a:xfrm>
          <a:prstGeom prst="rect">
            <a:avLst/>
          </a:prstGeom>
        </p:spPr>
        <p:txBody>
          <a:bodyPr tIns="91440" bIns="91440"/>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
        <p:nvSpPr>
          <p:cNvPr id="2" name="PlaceHolder 3"/>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BE65203F-5638-42C3-A007-99688A2458DB}" type="slidenum">
              <a:rPr b="0" lang="en-GB" sz="1000" spc="-1" strike="noStrike">
                <a:solidFill>
                  <a:srgbClr val="595959"/>
                </a:solidFill>
                <a:latin typeface="Arial"/>
                <a:ea typeface="Arial"/>
              </a:rPr>
              <a:t>&lt;number&gt;</a:t>
            </a:fld>
            <a:endParaRPr b="0" lang="en-GB"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p:spPr>
        <p:txBody>
          <a:bodyPr tIns="91440" bIns="91440"/>
          <a:p>
            <a:r>
              <a:rPr b="0" lang="en-GB" sz="2800" spc="-1" strike="noStrike">
                <a:solidFill>
                  <a:srgbClr val="000000"/>
                </a:solidFill>
                <a:latin typeface="Arial"/>
              </a:rPr>
              <a:t>Click to edit the title text format</a:t>
            </a:r>
            <a:endParaRPr b="0" lang="en-GB"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p:spPr>
        <p:txBody>
          <a:bodyPr tIns="91440" bIns="91440"/>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
        <p:nvSpPr>
          <p:cNvPr id="41" name="PlaceHolder 3"/>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154410B3-7DCE-473B-9F9D-12AF39D70A8F}" type="slidenum">
              <a:rPr b="0" lang="en-GB" sz="1000" spc="-1" strike="noStrike">
                <a:solidFill>
                  <a:srgbClr val="595959"/>
                </a:solidFill>
                <a:latin typeface="Arial"/>
                <a:ea typeface="Arial"/>
              </a:rPr>
              <a:t>&lt;number&gt;</a:t>
            </a:fld>
            <a:endParaRPr b="0" lang="en-GB"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hyperlink" Target="https://kids.britannica.com/kids/article/global-warming/353185" TargetMode="External"/><Relationship Id="rId2" Type="http://schemas.openxmlformats.org/officeDocument/2006/relationships/image" Target="../media/image4.jpeg"/><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hyperlink" Target="https://kids.britannica.com/kids/article/erosion/399447" TargetMode="External"/><Relationship Id="rId2" Type="http://schemas.openxmlformats.org/officeDocument/2006/relationships/image" Target="../media/image6.jpeg"/><Relationship Id="rId3"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hyperlink" Target="https://kids.britannica.com/kids/article/rainforest-peoples/543329" TargetMode="External"/><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722160" y="739440"/>
            <a:ext cx="8148240" cy="1280160"/>
          </a:xfrm>
          <a:prstGeom prst="rect">
            <a:avLst/>
          </a:prstGeom>
          <a:noFill/>
          <a:ln>
            <a:noFill/>
          </a:ln>
        </p:spPr>
        <p:txBody>
          <a:bodyPr tIns="91440" bIns="91440" anchor="b"/>
          <a:p>
            <a:pPr>
              <a:lnSpc>
                <a:spcPct val="100000"/>
              </a:lnSpc>
            </a:pPr>
            <a:r>
              <a:rPr b="1" lang="en-GB" sz="7200" spc="-1" strike="noStrike">
                <a:solidFill>
                  <a:srgbClr val="000000"/>
                </a:solidFill>
                <a:latin typeface="Playfair Display"/>
                <a:ea typeface="Playfair Display"/>
              </a:rPr>
              <a:t>DEFORESTATION</a:t>
            </a:r>
            <a:endParaRPr b="0" lang="en-GB" sz="7200" spc="-1" strike="noStrike">
              <a:solidFill>
                <a:srgbClr val="000000"/>
              </a:solidFill>
              <a:latin typeface="Arial"/>
            </a:endParaRPr>
          </a:p>
        </p:txBody>
      </p:sp>
      <p:sp>
        <p:nvSpPr>
          <p:cNvPr id="79" name="CustomShape 2"/>
          <p:cNvSpPr/>
          <p:nvPr/>
        </p:nvSpPr>
        <p:spPr>
          <a:xfrm>
            <a:off x="0" y="3477240"/>
            <a:ext cx="9143640" cy="1665720"/>
          </a:xfrm>
          <a:prstGeom prst="rect">
            <a:avLst/>
          </a:prstGeom>
          <a:solidFill>
            <a:srgbClr val="00ffff"/>
          </a:solidFill>
          <a:ln w="9360">
            <a:solidFill>
              <a:schemeClr val="dk2"/>
            </a:solidFill>
            <a:round/>
          </a:ln>
        </p:spPr>
        <p:style>
          <a:lnRef idx="0"/>
          <a:fillRef idx="0"/>
          <a:effectRef idx="0"/>
          <a:fontRef idx="minor"/>
        </p:style>
      </p:sp>
      <p:pic>
        <p:nvPicPr>
          <p:cNvPr id="80" name="Google Shape;56;p13" descr=""/>
          <p:cNvPicPr/>
          <p:nvPr/>
        </p:nvPicPr>
        <p:blipFill>
          <a:blip r:embed="rId1"/>
          <a:stretch/>
        </p:blipFill>
        <p:spPr>
          <a:xfrm>
            <a:off x="396720" y="2401920"/>
            <a:ext cx="2608200" cy="1738440"/>
          </a:xfrm>
          <a:prstGeom prst="rect">
            <a:avLst/>
          </a:prstGeom>
          <a:ln>
            <a:noFill/>
          </a:ln>
        </p:spPr>
      </p:pic>
      <p:pic>
        <p:nvPicPr>
          <p:cNvPr id="81" name="Google Shape;57;p13" descr=""/>
          <p:cNvPicPr/>
          <p:nvPr/>
        </p:nvPicPr>
        <p:blipFill>
          <a:blip r:embed="rId2"/>
          <a:stretch/>
        </p:blipFill>
        <p:spPr>
          <a:xfrm>
            <a:off x="6125400" y="2438280"/>
            <a:ext cx="2500560" cy="1665720"/>
          </a:xfrm>
          <a:prstGeom prst="rect">
            <a:avLst/>
          </a:prstGeom>
          <a:ln>
            <a:noFill/>
          </a:ln>
        </p:spPr>
      </p:pic>
      <p:sp>
        <p:nvSpPr>
          <p:cNvPr id="82" name="CustomShape 3"/>
          <p:cNvSpPr/>
          <p:nvPr/>
        </p:nvSpPr>
        <p:spPr>
          <a:xfrm>
            <a:off x="3354840" y="4054680"/>
            <a:ext cx="2654640" cy="510480"/>
          </a:xfrm>
          <a:prstGeom prst="rect">
            <a:avLst/>
          </a:prstGeom>
          <a:noFill/>
          <a:ln>
            <a:noFill/>
          </a:ln>
        </p:spPr>
        <p:style>
          <a:lnRef idx="0"/>
          <a:fillRef idx="0"/>
          <a:effectRef idx="0"/>
          <a:fontRef idx="minor"/>
        </p:style>
        <p:txBody>
          <a:bodyPr tIns="91440" bIns="91440"/>
          <a:p>
            <a:pPr>
              <a:lnSpc>
                <a:spcPct val="100000"/>
              </a:lnSpc>
            </a:pPr>
            <a:r>
              <a:rPr b="1" lang="en-GB" sz="1400" spc="-1" strike="noStrike">
                <a:solidFill>
                  <a:srgbClr val="000000"/>
                </a:solidFill>
                <a:latin typeface="Verdana"/>
                <a:ea typeface="Verdana"/>
              </a:rPr>
              <a:t>Anna McGreevy P7</a:t>
            </a:r>
            <a:endParaRPr b="0" lang="en-GB" sz="1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311760" y="400680"/>
            <a:ext cx="8520120" cy="572400"/>
          </a:xfrm>
          <a:prstGeom prst="rect">
            <a:avLst/>
          </a:prstGeom>
          <a:noFill/>
          <a:ln>
            <a:noFill/>
          </a:ln>
        </p:spPr>
        <p:txBody>
          <a:bodyPr tIns="91440" bIns="91440"/>
          <a:p>
            <a:pPr>
              <a:lnSpc>
                <a:spcPct val="100000"/>
              </a:lnSpc>
            </a:pPr>
            <a:r>
              <a:rPr b="1" lang="en-GB" sz="3600" spc="-1" strike="noStrike">
                <a:solidFill>
                  <a:srgbClr val="000000"/>
                </a:solidFill>
                <a:latin typeface="Playfair Display"/>
                <a:ea typeface="Playfair Display"/>
              </a:rPr>
              <a:t>What is deforestation?</a:t>
            </a:r>
            <a:endParaRPr b="0" lang="en-GB" sz="3600" spc="-1" strike="noStrike">
              <a:solidFill>
                <a:srgbClr val="000000"/>
              </a:solidFill>
              <a:latin typeface="Arial"/>
            </a:endParaRPr>
          </a:p>
        </p:txBody>
      </p:sp>
      <p:sp>
        <p:nvSpPr>
          <p:cNvPr id="84" name="TextShape 2"/>
          <p:cNvSpPr txBox="1"/>
          <p:nvPr/>
        </p:nvSpPr>
        <p:spPr>
          <a:xfrm>
            <a:off x="311760" y="1274760"/>
            <a:ext cx="8520120" cy="3416040"/>
          </a:xfrm>
          <a:prstGeom prst="rect">
            <a:avLst/>
          </a:prstGeom>
          <a:noFill/>
          <a:ln>
            <a:noFill/>
          </a:ln>
        </p:spPr>
        <p:txBody>
          <a:bodyPr tIns="91440" bIns="91440"/>
          <a:p>
            <a:pPr>
              <a:lnSpc>
                <a:spcPct val="115000"/>
              </a:lnSpc>
            </a:pPr>
            <a:r>
              <a:rPr b="0" lang="en-GB" sz="2300" spc="-1" strike="noStrike">
                <a:solidFill>
                  <a:srgbClr val="000000"/>
                </a:solidFill>
                <a:latin typeface="Playfair Display"/>
                <a:ea typeface="Playfair Display"/>
              </a:rPr>
              <a:t>Deforestation is the permanent removal of trees to make room for something besides forests. This can include clearing the land for agriculture or grazing, or using the timber for fuel, construction or manufacturing.</a:t>
            </a:r>
            <a:endParaRPr b="0" lang="en-GB" sz="2300" spc="-1" strike="noStrike">
              <a:solidFill>
                <a:srgbClr val="000000"/>
              </a:solidFill>
              <a:latin typeface="Arial"/>
            </a:endParaRPr>
          </a:p>
          <a:p>
            <a:pPr>
              <a:lnSpc>
                <a:spcPct val="115000"/>
              </a:lnSpc>
              <a:spcBef>
                <a:spcPts val="1599"/>
              </a:spcBef>
              <a:spcAft>
                <a:spcPts val="1599"/>
              </a:spcAft>
            </a:pPr>
            <a:endParaRPr b="0" lang="en-GB" sz="2300" spc="-1" strike="noStrike">
              <a:solidFill>
                <a:srgbClr val="000000"/>
              </a:solidFill>
              <a:latin typeface="Arial"/>
            </a:endParaRPr>
          </a:p>
        </p:txBody>
      </p:sp>
      <p:pic>
        <p:nvPicPr>
          <p:cNvPr id="85" name="Google Shape;65;p14" descr=""/>
          <p:cNvPicPr/>
          <p:nvPr/>
        </p:nvPicPr>
        <p:blipFill>
          <a:blip r:embed="rId1"/>
          <a:stretch/>
        </p:blipFill>
        <p:spPr>
          <a:xfrm>
            <a:off x="5024520" y="2655000"/>
            <a:ext cx="3413880" cy="227700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311760" y="378360"/>
            <a:ext cx="8520120" cy="572400"/>
          </a:xfrm>
          <a:prstGeom prst="rect">
            <a:avLst/>
          </a:prstGeom>
          <a:noFill/>
          <a:ln>
            <a:noFill/>
          </a:ln>
        </p:spPr>
        <p:txBody>
          <a:bodyPr tIns="91440" bIns="91440"/>
          <a:p>
            <a:pPr>
              <a:lnSpc>
                <a:spcPct val="100000"/>
              </a:lnSpc>
            </a:pPr>
            <a:r>
              <a:rPr b="1" lang="en-GB" sz="3000" spc="-1" strike="noStrike">
                <a:solidFill>
                  <a:srgbClr val="9900ff"/>
                </a:solidFill>
                <a:latin typeface="Playfair Display"/>
                <a:ea typeface="Playfair Display"/>
              </a:rPr>
              <a:t>Types of deforestation</a:t>
            </a:r>
            <a:endParaRPr b="0" lang="en-GB" sz="3000" spc="-1" strike="noStrike">
              <a:solidFill>
                <a:srgbClr val="000000"/>
              </a:solidFill>
              <a:latin typeface="Arial"/>
            </a:endParaRPr>
          </a:p>
        </p:txBody>
      </p:sp>
      <p:sp>
        <p:nvSpPr>
          <p:cNvPr id="87" name="TextShape 2"/>
          <p:cNvSpPr txBox="1"/>
          <p:nvPr/>
        </p:nvSpPr>
        <p:spPr>
          <a:xfrm>
            <a:off x="311760" y="1152360"/>
            <a:ext cx="8520120" cy="3416040"/>
          </a:xfrm>
          <a:prstGeom prst="rect">
            <a:avLst/>
          </a:prstGeom>
          <a:noFill/>
          <a:ln>
            <a:noFill/>
          </a:ln>
        </p:spPr>
        <p:txBody>
          <a:bodyPr tIns="91440" bIns="91440"/>
          <a:p>
            <a:pPr>
              <a:lnSpc>
                <a:spcPct val="115000"/>
              </a:lnSpc>
            </a:pPr>
            <a:r>
              <a:rPr b="0" lang="en-GB" sz="1800" spc="-1" strike="noStrike">
                <a:solidFill>
                  <a:srgbClr val="333333"/>
                </a:solidFill>
                <a:latin typeface="Arial"/>
                <a:ea typeface="Arial"/>
              </a:rPr>
              <a:t>Deforestation is the clearing, or cutting down, of forests. The word is normally used to describe the actions of humans in removing forests from the planet, rather than destruction caused by such natural events as hurricanes.</a:t>
            </a:r>
            <a:endParaRPr b="0" lang="en-GB" sz="1800" spc="-1" strike="noStrike">
              <a:solidFill>
                <a:srgbClr val="000000"/>
              </a:solidFill>
              <a:latin typeface="Arial"/>
            </a:endParaRPr>
          </a:p>
          <a:p>
            <a:pPr marL="457200" indent="-342720">
              <a:lnSpc>
                <a:spcPct val="110000"/>
              </a:lnSpc>
              <a:spcBef>
                <a:spcPts val="1599"/>
              </a:spcBef>
              <a:buClr>
                <a:srgbClr val="333333"/>
              </a:buClr>
              <a:buFont typeface="Arial"/>
              <a:buChar char="●"/>
            </a:pPr>
            <a:r>
              <a:rPr b="1" i="1" lang="en-GB" sz="1500" spc="-1" strike="noStrike" u="sng">
                <a:solidFill>
                  <a:srgbClr val="333333"/>
                </a:solidFill>
                <a:uFillTx/>
                <a:latin typeface="Arial"/>
                <a:ea typeface="Arial"/>
              </a:rPr>
              <a:t>Slash and Burn</a:t>
            </a:r>
            <a:endParaRPr b="0" lang="en-GB" sz="1500" spc="-1" strike="noStrike">
              <a:solidFill>
                <a:srgbClr val="000000"/>
              </a:solidFill>
              <a:latin typeface="Arial"/>
            </a:endParaRPr>
          </a:p>
          <a:p>
            <a:pPr marL="457200">
              <a:lnSpc>
                <a:spcPct val="175000"/>
              </a:lnSpc>
              <a:spcBef>
                <a:spcPts val="799"/>
              </a:spcBef>
            </a:pPr>
            <a:r>
              <a:rPr b="0" lang="en-GB" sz="1200" spc="-1" strike="noStrike">
                <a:solidFill>
                  <a:srgbClr val="333333"/>
                </a:solidFill>
                <a:latin typeface="Arial"/>
                <a:ea typeface="Arial"/>
              </a:rPr>
              <a:t>In some countries, especially in tropical areas and in Southeast Asia, farmers cut down large trees and then set fire to areas of a forest to kill off all the animals and plants living there. The ash from the fire helps to fertilize the land, and crops can be grown for a few years before the land becomes useless. The farmers then leave the area and move to a new place. This traditional method of deforestation is called slash and burn.</a:t>
            </a:r>
            <a:endParaRPr b="0" lang="en-GB" sz="1200" spc="-1" strike="noStrike">
              <a:solidFill>
                <a:srgbClr val="000000"/>
              </a:solidFill>
              <a:latin typeface="Arial"/>
            </a:endParaRPr>
          </a:p>
          <a:p>
            <a:pPr marL="457200">
              <a:lnSpc>
                <a:spcPct val="175000"/>
              </a:lnSpc>
              <a:spcBef>
                <a:spcPts val="799"/>
              </a:spcBef>
            </a:pPr>
            <a:r>
              <a:rPr b="0" lang="en-GB" sz="1200" spc="-1" strike="noStrike">
                <a:solidFill>
                  <a:srgbClr val="333333"/>
                </a:solidFill>
                <a:latin typeface="Arial"/>
                <a:ea typeface="Arial"/>
              </a:rPr>
              <a:t>Forest plants and animals may return to the land, but it takes many years. Some places never recover.</a:t>
            </a:r>
            <a:endParaRPr b="0" lang="en-GB" sz="1200" spc="-1" strike="noStrike">
              <a:solidFill>
                <a:srgbClr val="000000"/>
              </a:solidFill>
              <a:latin typeface="Arial"/>
            </a:endParaRPr>
          </a:p>
          <a:p>
            <a:pPr marL="457200">
              <a:lnSpc>
                <a:spcPct val="115000"/>
              </a:lnSpc>
              <a:spcBef>
                <a:spcPts val="799"/>
              </a:spcBef>
              <a:spcAft>
                <a:spcPts val="1599"/>
              </a:spcAft>
            </a:pPr>
            <a:endParaRPr b="0" lang="en-GB" sz="1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311760" y="444960"/>
            <a:ext cx="8520120" cy="572400"/>
          </a:xfrm>
          <a:prstGeom prst="rect">
            <a:avLst/>
          </a:prstGeom>
          <a:noFill/>
          <a:ln>
            <a:noFill/>
          </a:ln>
        </p:spPr>
        <p:txBody>
          <a:bodyPr tIns="91440" bIns="91440"/>
          <a:p>
            <a:pPr>
              <a:lnSpc>
                <a:spcPct val="100000"/>
              </a:lnSpc>
            </a:pPr>
            <a:r>
              <a:rPr b="0" lang="en-GB" sz="2800" spc="-1" strike="noStrike">
                <a:solidFill>
                  <a:srgbClr val="9900ff"/>
                </a:solidFill>
                <a:latin typeface="Arial"/>
                <a:ea typeface="Arial"/>
              </a:rPr>
              <a:t>Effects of deforestation</a:t>
            </a:r>
            <a:endParaRPr b="0" lang="en-GB" sz="2800" spc="-1" strike="noStrike">
              <a:solidFill>
                <a:srgbClr val="000000"/>
              </a:solidFill>
              <a:latin typeface="Arial"/>
            </a:endParaRPr>
          </a:p>
        </p:txBody>
      </p:sp>
      <p:sp>
        <p:nvSpPr>
          <p:cNvPr id="89" name="TextShape 2"/>
          <p:cNvSpPr txBox="1"/>
          <p:nvPr/>
        </p:nvSpPr>
        <p:spPr>
          <a:xfrm>
            <a:off x="311760" y="1152360"/>
            <a:ext cx="8520120" cy="3416040"/>
          </a:xfrm>
          <a:prstGeom prst="rect">
            <a:avLst/>
          </a:prstGeom>
          <a:noFill/>
          <a:ln>
            <a:noFill/>
          </a:ln>
        </p:spPr>
        <p:txBody>
          <a:bodyPr tIns="91440" bIns="91440"/>
          <a:p>
            <a:pPr marL="457200" indent="-342720">
              <a:lnSpc>
                <a:spcPct val="175000"/>
              </a:lnSpc>
              <a:buClr>
                <a:srgbClr val="595959"/>
              </a:buClr>
              <a:buFont typeface="Arial"/>
              <a:buChar char="●"/>
            </a:pPr>
            <a:r>
              <a:rPr b="0" lang="en-GB" sz="1200" spc="-1" strike="noStrike">
                <a:solidFill>
                  <a:srgbClr val="333333"/>
                </a:solidFill>
                <a:latin typeface="Arial"/>
                <a:ea typeface="Arial"/>
              </a:rPr>
              <a:t>T</a:t>
            </a:r>
            <a:r>
              <a:rPr b="0" lang="en-GB" sz="1400" spc="-1" strike="noStrike">
                <a:solidFill>
                  <a:srgbClr val="333333"/>
                </a:solidFill>
                <a:latin typeface="Arial"/>
                <a:ea typeface="Arial"/>
              </a:rPr>
              <a:t>rees and other green plants produce oxygen, the gas needed by humans and other animals to live. When trees are cut down, less oxygen is released into the atmosphere.</a:t>
            </a:r>
            <a:endParaRPr b="0" lang="en-GB" sz="1400" spc="-1" strike="noStrike">
              <a:solidFill>
                <a:srgbClr val="000000"/>
              </a:solidFill>
              <a:latin typeface="Arial"/>
            </a:endParaRPr>
          </a:p>
          <a:p>
            <a:pPr marL="457200" indent="-317160">
              <a:lnSpc>
                <a:spcPct val="175000"/>
              </a:lnSpc>
              <a:buClr>
                <a:srgbClr val="595959"/>
              </a:buClr>
              <a:buFont typeface="Arial"/>
              <a:buChar char="●"/>
            </a:pPr>
            <a:r>
              <a:rPr b="0" lang="en-GB" sz="1400" spc="-1" strike="noStrike">
                <a:solidFill>
                  <a:srgbClr val="333333"/>
                </a:solidFill>
                <a:latin typeface="Arial"/>
                <a:ea typeface="Arial"/>
              </a:rPr>
              <a:t>Trees also capture carbon dioxide, one of the gases that contribute to a problem known as </a:t>
            </a:r>
            <a:r>
              <a:rPr b="1" lang="en-GB" sz="1400" spc="-1" strike="noStrike" u="sng">
                <a:solidFill>
                  <a:srgbClr val="0097a7"/>
                </a:solidFill>
                <a:uFillTx/>
                <a:latin typeface="Arial"/>
                <a:ea typeface="Arial"/>
                <a:hlinkClick r:id="rId1"/>
              </a:rPr>
              <a:t>global warming</a:t>
            </a:r>
            <a:r>
              <a:rPr b="0" lang="en-GB" sz="1400" spc="-1" strike="noStrike">
                <a:solidFill>
                  <a:srgbClr val="333333"/>
                </a:solidFill>
                <a:latin typeface="Arial"/>
                <a:ea typeface="Arial"/>
              </a:rPr>
              <a:t>. When they are burned, trees release carbon dioxide back into the atmosphere.</a:t>
            </a:r>
            <a:endParaRPr b="0" lang="en-GB" sz="1400" spc="-1" strike="noStrike">
              <a:solidFill>
                <a:srgbClr val="000000"/>
              </a:solidFill>
              <a:latin typeface="Arial"/>
            </a:endParaRPr>
          </a:p>
          <a:p>
            <a:pPr marL="457200">
              <a:lnSpc>
                <a:spcPct val="115000"/>
              </a:lnSpc>
              <a:spcBef>
                <a:spcPts val="799"/>
              </a:spcBef>
              <a:spcAft>
                <a:spcPts val="1599"/>
              </a:spcAft>
            </a:pPr>
            <a:endParaRPr b="0" lang="en-GB" sz="1400" spc="-1" strike="noStrike">
              <a:solidFill>
                <a:srgbClr val="000000"/>
              </a:solidFill>
              <a:latin typeface="Arial"/>
            </a:endParaRPr>
          </a:p>
        </p:txBody>
      </p:sp>
      <p:pic>
        <p:nvPicPr>
          <p:cNvPr id="90" name="Google Shape;78;p16" descr=""/>
          <p:cNvPicPr/>
          <p:nvPr/>
        </p:nvPicPr>
        <p:blipFill>
          <a:blip r:embed="rId2"/>
          <a:stretch/>
        </p:blipFill>
        <p:spPr>
          <a:xfrm>
            <a:off x="2999520" y="2932920"/>
            <a:ext cx="3399120" cy="172548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311760" y="1152360"/>
            <a:ext cx="8520120" cy="3416040"/>
          </a:xfrm>
          <a:prstGeom prst="rect">
            <a:avLst/>
          </a:prstGeom>
          <a:noFill/>
          <a:ln>
            <a:noFill/>
          </a:ln>
        </p:spPr>
        <p:txBody>
          <a:bodyPr tIns="91440" bIns="91440"/>
          <a:p>
            <a:pPr marL="457200" indent="-342720">
              <a:lnSpc>
                <a:spcPct val="110000"/>
              </a:lnSpc>
              <a:spcBef>
                <a:spcPts val="1500"/>
              </a:spcBef>
              <a:buClr>
                <a:srgbClr val="ff0000"/>
              </a:buClr>
              <a:buFont typeface="Arial"/>
              <a:buChar char="●"/>
            </a:pPr>
            <a:r>
              <a:rPr b="1" i="1" lang="en-GB" sz="1800" spc="-1" strike="noStrike" u="sng">
                <a:solidFill>
                  <a:srgbClr val="ff0000"/>
                </a:solidFill>
                <a:uFillTx/>
                <a:latin typeface="Arial"/>
                <a:ea typeface="Arial"/>
              </a:rPr>
              <a:t>Logging</a:t>
            </a:r>
            <a:endParaRPr b="0" lang="en-GB" sz="1800" spc="-1" strike="noStrike">
              <a:solidFill>
                <a:srgbClr val="000000"/>
              </a:solidFill>
              <a:latin typeface="Arial"/>
            </a:endParaRPr>
          </a:p>
          <a:p>
            <a:pPr marL="457200">
              <a:lnSpc>
                <a:spcPct val="110000"/>
              </a:lnSpc>
              <a:spcBef>
                <a:spcPts val="1500"/>
              </a:spcBef>
            </a:pPr>
            <a:r>
              <a:rPr b="0" lang="en-GB" sz="1200" spc="-1" strike="noStrike">
                <a:solidFill>
                  <a:srgbClr val="333333"/>
                </a:solidFill>
                <a:latin typeface="Arial"/>
                <a:ea typeface="Arial"/>
              </a:rPr>
              <a:t>L</a:t>
            </a:r>
            <a:r>
              <a:rPr b="0" lang="en-GB" sz="1400" spc="-1" strike="noStrike">
                <a:solidFill>
                  <a:srgbClr val="333333"/>
                </a:solidFill>
                <a:latin typeface="Arial"/>
                <a:ea typeface="Arial"/>
              </a:rPr>
              <a:t>arge areas of forest are cut down by a process called logging. Machines or humans fell hundreds, or sometimes thousands, of trees and remove them for use as lumber.</a:t>
            </a:r>
            <a:endParaRPr b="0" lang="en-GB" sz="1400" spc="-1" strike="noStrike">
              <a:solidFill>
                <a:srgbClr val="000000"/>
              </a:solidFill>
              <a:latin typeface="Arial"/>
            </a:endParaRPr>
          </a:p>
          <a:p>
            <a:pPr>
              <a:lnSpc>
                <a:spcPct val="115000"/>
              </a:lnSpc>
              <a:spcBef>
                <a:spcPts val="799"/>
              </a:spcBef>
              <a:spcAft>
                <a:spcPts val="1599"/>
              </a:spcAft>
            </a:pPr>
            <a:endParaRPr b="0" lang="en-GB" sz="1400" spc="-1" strike="noStrike">
              <a:solidFill>
                <a:srgbClr val="000000"/>
              </a:solidFill>
              <a:latin typeface="Arial"/>
            </a:endParaRPr>
          </a:p>
        </p:txBody>
      </p:sp>
      <p:pic>
        <p:nvPicPr>
          <p:cNvPr id="92" name="Google Shape;84;p17" descr=""/>
          <p:cNvPicPr/>
          <p:nvPr/>
        </p:nvPicPr>
        <p:blipFill>
          <a:blip r:embed="rId1"/>
          <a:stretch/>
        </p:blipFill>
        <p:spPr>
          <a:xfrm>
            <a:off x="4421520" y="2393640"/>
            <a:ext cx="3262680" cy="217476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311760" y="444960"/>
            <a:ext cx="3809520" cy="572400"/>
          </a:xfrm>
          <a:prstGeom prst="rect">
            <a:avLst/>
          </a:prstGeom>
          <a:noFill/>
          <a:ln>
            <a:noFill/>
          </a:ln>
        </p:spPr>
        <p:txBody>
          <a:bodyPr tIns="91440" bIns="91440"/>
          <a:p>
            <a:pPr>
              <a:lnSpc>
                <a:spcPct val="100000"/>
              </a:lnSpc>
            </a:pPr>
            <a:r>
              <a:rPr b="1" i="1" lang="en-GB" sz="2400" spc="-1" strike="noStrike">
                <a:solidFill>
                  <a:srgbClr val="ff00ff"/>
                </a:solidFill>
                <a:latin typeface="Arial"/>
                <a:ea typeface="Arial"/>
              </a:rPr>
              <a:t>Erosion</a:t>
            </a:r>
            <a:endParaRPr b="0" lang="en-GB" sz="2400" spc="-1" strike="noStrike">
              <a:solidFill>
                <a:srgbClr val="000000"/>
              </a:solidFill>
              <a:latin typeface="Arial"/>
            </a:endParaRPr>
          </a:p>
        </p:txBody>
      </p:sp>
      <p:sp>
        <p:nvSpPr>
          <p:cNvPr id="94" name="TextShape 2"/>
          <p:cNvSpPr txBox="1"/>
          <p:nvPr/>
        </p:nvSpPr>
        <p:spPr>
          <a:xfrm>
            <a:off x="522000" y="2455200"/>
            <a:ext cx="8309520" cy="2113560"/>
          </a:xfrm>
          <a:prstGeom prst="rect">
            <a:avLst/>
          </a:prstGeom>
          <a:noFill/>
          <a:ln>
            <a:noFill/>
          </a:ln>
        </p:spPr>
        <p:txBody>
          <a:bodyPr tIns="91440" bIns="91440"/>
          <a:p>
            <a:pPr marL="457200" indent="-342720">
              <a:lnSpc>
                <a:spcPct val="110000"/>
              </a:lnSpc>
              <a:spcBef>
                <a:spcPts val="1500"/>
              </a:spcBef>
              <a:buClr>
                <a:srgbClr val="333333"/>
              </a:buClr>
              <a:buFont typeface="Arial"/>
              <a:buChar char="●"/>
            </a:pPr>
            <a:r>
              <a:rPr b="0" lang="en-GB" sz="1800" spc="-1" strike="noStrike">
                <a:solidFill>
                  <a:srgbClr val="333333"/>
                </a:solidFill>
                <a:latin typeface="Arial"/>
                <a:ea typeface="Arial"/>
              </a:rPr>
              <a:t>Deforestation on steep mountain hillsides can lead to </a:t>
            </a:r>
            <a:r>
              <a:rPr b="1" lang="en-GB" sz="1800" spc="-1" strike="noStrike" u="sng">
                <a:solidFill>
                  <a:srgbClr val="0097a7"/>
                </a:solidFill>
                <a:uFillTx/>
                <a:latin typeface="Arial"/>
                <a:ea typeface="Arial"/>
                <a:hlinkClick r:id="rId1"/>
              </a:rPr>
              <a:t>erosion</a:t>
            </a:r>
            <a:r>
              <a:rPr b="0" lang="en-GB" sz="1800" spc="-1" strike="noStrike">
                <a:solidFill>
                  <a:srgbClr val="333333"/>
                </a:solidFill>
                <a:latin typeface="Arial"/>
                <a:ea typeface="Arial"/>
              </a:rPr>
              <a:t>. The land can get worn away because the trees are not there to hold the soil together. Heavy rains in such areas can wash the land down the slopes in disastrous landslides that destroy fields, homes, and human lives.</a:t>
            </a:r>
            <a:endParaRPr b="0" lang="en-GB" sz="1800" spc="-1" strike="noStrike">
              <a:solidFill>
                <a:srgbClr val="000000"/>
              </a:solidFill>
              <a:latin typeface="Arial"/>
            </a:endParaRPr>
          </a:p>
          <a:p>
            <a:pPr marL="457200">
              <a:lnSpc>
                <a:spcPct val="115000"/>
              </a:lnSpc>
              <a:spcBef>
                <a:spcPts val="799"/>
              </a:spcBef>
              <a:spcAft>
                <a:spcPts val="1599"/>
              </a:spcAft>
            </a:pPr>
            <a:endParaRPr b="0" lang="en-GB" sz="1800" spc="-1" strike="noStrike">
              <a:solidFill>
                <a:srgbClr val="000000"/>
              </a:solidFill>
              <a:latin typeface="Arial"/>
            </a:endParaRPr>
          </a:p>
        </p:txBody>
      </p:sp>
      <p:pic>
        <p:nvPicPr>
          <p:cNvPr id="95" name="Google Shape;91;p18" descr=""/>
          <p:cNvPicPr/>
          <p:nvPr/>
        </p:nvPicPr>
        <p:blipFill>
          <a:blip r:embed="rId2"/>
          <a:stretch/>
        </p:blipFill>
        <p:spPr>
          <a:xfrm>
            <a:off x="5321160" y="444960"/>
            <a:ext cx="2701800" cy="184788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311760" y="444960"/>
            <a:ext cx="8520120" cy="572400"/>
          </a:xfrm>
          <a:prstGeom prst="rect">
            <a:avLst/>
          </a:prstGeom>
          <a:noFill/>
          <a:ln>
            <a:noFill/>
          </a:ln>
        </p:spPr>
        <p:txBody>
          <a:bodyPr tIns="91440" bIns="91440"/>
          <a:p>
            <a:pPr>
              <a:lnSpc>
                <a:spcPct val="100000"/>
              </a:lnSpc>
            </a:pPr>
            <a:r>
              <a:rPr b="1" i="1" lang="en-GB" sz="1800" spc="-1" strike="noStrike" u="sng">
                <a:solidFill>
                  <a:srgbClr val="741b47"/>
                </a:solidFill>
                <a:uFillTx/>
                <a:latin typeface="Arial"/>
                <a:ea typeface="Arial"/>
              </a:rPr>
              <a:t>Habitat loss</a:t>
            </a:r>
            <a:endParaRPr b="0" lang="en-GB" sz="1800" spc="-1" strike="noStrike">
              <a:solidFill>
                <a:srgbClr val="000000"/>
              </a:solidFill>
              <a:latin typeface="Arial"/>
            </a:endParaRPr>
          </a:p>
        </p:txBody>
      </p:sp>
      <p:sp>
        <p:nvSpPr>
          <p:cNvPr id="97" name="TextShape 2"/>
          <p:cNvSpPr txBox="1"/>
          <p:nvPr/>
        </p:nvSpPr>
        <p:spPr>
          <a:xfrm>
            <a:off x="311760" y="1119240"/>
            <a:ext cx="7475400" cy="3416040"/>
          </a:xfrm>
          <a:prstGeom prst="rect">
            <a:avLst/>
          </a:prstGeom>
          <a:noFill/>
          <a:ln>
            <a:noFill/>
          </a:ln>
        </p:spPr>
        <p:txBody>
          <a:bodyPr tIns="91440" bIns="91440"/>
          <a:p>
            <a:pPr>
              <a:lnSpc>
                <a:spcPct val="110000"/>
              </a:lnSpc>
              <a:spcBef>
                <a:spcPts val="1500"/>
              </a:spcBef>
            </a:pPr>
            <a:endParaRPr b="0" lang="en-GB" sz="1400" spc="-1" strike="noStrike">
              <a:solidFill>
                <a:srgbClr val="000000"/>
              </a:solidFill>
              <a:latin typeface="Arial"/>
            </a:endParaRPr>
          </a:p>
          <a:p>
            <a:pPr marL="457200" indent="-317160">
              <a:lnSpc>
                <a:spcPct val="175000"/>
              </a:lnSpc>
              <a:spcBef>
                <a:spcPts val="799"/>
              </a:spcBef>
              <a:buClr>
                <a:srgbClr val="333333"/>
              </a:buClr>
              <a:buFont typeface="Arial"/>
              <a:buChar char="●"/>
            </a:pPr>
            <a:r>
              <a:rPr b="0" lang="en-GB" sz="1400" spc="-1" strike="noStrike">
                <a:solidFill>
                  <a:srgbClr val="333333"/>
                </a:solidFill>
                <a:latin typeface="Arial"/>
                <a:ea typeface="Arial"/>
              </a:rPr>
              <a:t>Many forests are peaceful, quiet places where people can rest or play. When trees are cut down, this recreational use of forests is lost.</a:t>
            </a:r>
            <a:endParaRPr b="0" lang="en-GB" sz="1400" spc="-1" strike="noStrike">
              <a:solidFill>
                <a:srgbClr val="000000"/>
              </a:solidFill>
              <a:latin typeface="Arial"/>
            </a:endParaRPr>
          </a:p>
          <a:p>
            <a:pPr marL="457200" indent="-317160">
              <a:lnSpc>
                <a:spcPct val="175000"/>
              </a:lnSpc>
              <a:buClr>
                <a:srgbClr val="595959"/>
              </a:buClr>
              <a:buFont typeface="Arial"/>
              <a:buChar char="●"/>
            </a:pPr>
            <a:r>
              <a:rPr b="0" lang="en-GB" sz="1400" spc="-1" strike="noStrike">
                <a:solidFill>
                  <a:srgbClr val="333333"/>
                </a:solidFill>
                <a:latin typeface="Arial"/>
                <a:ea typeface="Arial"/>
              </a:rPr>
              <a:t>Forests are home to an enormous range of living things. When an area is deforested, many plants and animals are killed. Others lose their habitats. Some types of living things become extinct because of deforestation, especially those that live in tropical rainforests. The traditional way of life for </a:t>
            </a:r>
            <a:r>
              <a:rPr b="1" lang="en-GB" sz="1400" spc="-1" strike="noStrike" u="sng">
                <a:solidFill>
                  <a:srgbClr val="0097a7"/>
                </a:solidFill>
                <a:uFillTx/>
                <a:latin typeface="Arial"/>
                <a:ea typeface="Arial"/>
                <a:hlinkClick r:id="rId1"/>
              </a:rPr>
              <a:t>rainforest peoples</a:t>
            </a:r>
            <a:r>
              <a:rPr b="0" lang="en-GB" sz="1400" spc="-1" strike="noStrike">
                <a:solidFill>
                  <a:srgbClr val="333333"/>
                </a:solidFill>
                <a:latin typeface="Arial"/>
                <a:ea typeface="Arial"/>
              </a:rPr>
              <a:t> can be greatly affected by deforestation.</a:t>
            </a:r>
            <a:endParaRPr b="0" lang="en-GB" sz="1400" spc="-1" strike="noStrike">
              <a:solidFill>
                <a:srgbClr val="000000"/>
              </a:solidFill>
              <a:latin typeface="Arial"/>
            </a:endParaRPr>
          </a:p>
          <a:p>
            <a:pPr>
              <a:lnSpc>
                <a:spcPct val="115000"/>
              </a:lnSpc>
              <a:spcBef>
                <a:spcPts val="799"/>
              </a:spcBef>
              <a:spcAft>
                <a:spcPts val="1599"/>
              </a:spcAft>
            </a:pP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311760" y="444960"/>
            <a:ext cx="8520120" cy="572400"/>
          </a:xfrm>
          <a:prstGeom prst="rect">
            <a:avLst/>
          </a:prstGeom>
          <a:noFill/>
          <a:ln>
            <a:noFill/>
          </a:ln>
        </p:spPr>
        <p:txBody>
          <a:bodyPr tIns="91440" bIns="91440"/>
          <a:p>
            <a:pPr marL="1828800" indent="457200">
              <a:lnSpc>
                <a:spcPct val="115000"/>
              </a:lnSpc>
              <a:spcAft>
                <a:spcPts val="1100"/>
              </a:spcAft>
            </a:pPr>
            <a:r>
              <a:rPr b="1" lang="en-GB" sz="1800" spc="-1" strike="noStrike">
                <a:solidFill>
                  <a:srgbClr val="00ff00"/>
                </a:solidFill>
                <a:latin typeface="Arial"/>
                <a:ea typeface="Arial"/>
              </a:rPr>
              <a:t>How to Reduce and Prevent Deforestation</a:t>
            </a:r>
            <a:endParaRPr b="0" lang="en-GB" sz="1800" spc="-1" strike="noStrike">
              <a:solidFill>
                <a:srgbClr val="000000"/>
              </a:solidFill>
              <a:latin typeface="Arial"/>
            </a:endParaRPr>
          </a:p>
        </p:txBody>
      </p:sp>
      <p:sp>
        <p:nvSpPr>
          <p:cNvPr id="99" name="TextShape 2"/>
          <p:cNvSpPr txBox="1"/>
          <p:nvPr/>
        </p:nvSpPr>
        <p:spPr>
          <a:xfrm>
            <a:off x="311760" y="1152360"/>
            <a:ext cx="8520120" cy="3416040"/>
          </a:xfrm>
          <a:prstGeom prst="rect">
            <a:avLst/>
          </a:prstGeom>
          <a:noFill/>
          <a:ln>
            <a:noFill/>
          </a:ln>
        </p:spPr>
        <p:txBody>
          <a:bodyPr tIns="91440" bIns="91440"/>
          <a:p>
            <a:pPr marL="1828800" indent="457200" algn="ctr">
              <a:lnSpc>
                <a:spcPct val="115000"/>
              </a:lnSpc>
            </a:pPr>
            <a:endParaRPr b="0" lang="en-GB" sz="1400" spc="-1" strike="noStrike">
              <a:solidFill>
                <a:srgbClr val="000000"/>
              </a:solidFill>
              <a:latin typeface="Arial"/>
            </a:endParaRPr>
          </a:p>
          <a:p>
            <a:pPr marL="647640" indent="-342720">
              <a:lnSpc>
                <a:spcPct val="115000"/>
              </a:lnSpc>
              <a:spcBef>
                <a:spcPts val="1100"/>
              </a:spcBef>
              <a:buClr>
                <a:srgbClr val="222222"/>
              </a:buClr>
              <a:buFont typeface="Arial"/>
              <a:buAutoNum type="arabicPeriod"/>
            </a:pPr>
            <a:r>
              <a:rPr b="0" lang="en-GB" sz="1800" spc="-1" strike="noStrike">
                <a:solidFill>
                  <a:srgbClr val="222222"/>
                </a:solidFill>
                <a:latin typeface="Arial"/>
                <a:ea typeface="Arial"/>
              </a:rPr>
              <a:t>Plant a tree.</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Use less paper.</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Recycle paper and cardboard.</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Use recycled products.</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Buy only sustainable wood products.</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Don't buy products containing palm oil.</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Reduce meat consumption.</a:t>
            </a:r>
            <a:endParaRPr b="0" lang="en-GB" sz="1800" spc="-1" strike="noStrike">
              <a:solidFill>
                <a:srgbClr val="000000"/>
              </a:solidFill>
              <a:latin typeface="Arial"/>
            </a:endParaRPr>
          </a:p>
          <a:p>
            <a:pPr marL="647640" indent="-342720">
              <a:lnSpc>
                <a:spcPct val="115000"/>
              </a:lnSpc>
              <a:buClr>
                <a:srgbClr val="222222"/>
              </a:buClr>
              <a:buFont typeface="Arial"/>
              <a:buAutoNum type="arabicPeriod"/>
            </a:pPr>
            <a:r>
              <a:rPr b="0" lang="en-GB" sz="1800" spc="-1" strike="noStrike">
                <a:solidFill>
                  <a:srgbClr val="222222"/>
                </a:solidFill>
                <a:latin typeface="Arial"/>
                <a:ea typeface="Arial"/>
              </a:rPr>
              <a:t>Do not burn firewood excessively.</a:t>
            </a:r>
            <a:endParaRPr b="0" lang="en-GB" sz="1800" spc="-1" strike="noStrike">
              <a:solidFill>
                <a:srgbClr val="000000"/>
              </a:solidFill>
              <a:latin typeface="Arial"/>
            </a:endParaRPr>
          </a:p>
          <a:p>
            <a:pPr>
              <a:lnSpc>
                <a:spcPct val="115000"/>
              </a:lnSpc>
              <a:spcBef>
                <a:spcPts val="300"/>
              </a:spcBef>
              <a:spcAft>
                <a:spcPts val="1599"/>
              </a:spcAft>
            </a:pPr>
            <a:endParaRPr b="0" lang="en-GB" sz="1800" spc="-1" strike="noStrike">
              <a:solidFill>
                <a:srgbClr val="000000"/>
              </a:solidFill>
              <a:latin typeface="Arial"/>
            </a:endParaRPr>
          </a:p>
        </p:txBody>
      </p:sp>
      <p:pic>
        <p:nvPicPr>
          <p:cNvPr id="100" name="Google Shape;104;p20" descr=""/>
          <p:cNvPicPr/>
          <p:nvPr/>
        </p:nvPicPr>
        <p:blipFill>
          <a:blip r:embed="rId1"/>
          <a:stretch/>
        </p:blipFill>
        <p:spPr>
          <a:xfrm>
            <a:off x="5110200" y="1017720"/>
            <a:ext cx="3000960" cy="1842120"/>
          </a:xfrm>
          <a:prstGeom prst="rect">
            <a:avLst/>
          </a:prstGeom>
          <a:ln>
            <a:noFill/>
          </a:ln>
        </p:spPr>
      </p:pic>
      <p:pic>
        <p:nvPicPr>
          <p:cNvPr id="101" name="Google Shape;105;p20" descr=""/>
          <p:cNvPicPr/>
          <p:nvPr/>
        </p:nvPicPr>
        <p:blipFill>
          <a:blip r:embed="rId2"/>
          <a:stretch/>
        </p:blipFill>
        <p:spPr>
          <a:xfrm>
            <a:off x="6798600" y="2954880"/>
            <a:ext cx="1312200" cy="184212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LibreOffice/6.1.2.1$Windows_X86_64 LibreOffice_project/65905a128db06ba48db947242809d14d3f9a93fe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en-GB</dc:language>
  <cp:lastModifiedBy/>
  <cp:revision>0</cp:revision>
  <dc:subject/>
  <dc:title/>
</cp:coreProperties>
</file>